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14" r:id="rId6"/>
  </p:sldMasterIdLst>
  <p:notesMasterIdLst>
    <p:notesMasterId r:id="rId21"/>
  </p:notesMasterIdLst>
  <p:sldIdLst>
    <p:sldId id="398" r:id="rId7"/>
    <p:sldId id="433" r:id="rId8"/>
    <p:sldId id="340" r:id="rId9"/>
    <p:sldId id="397" r:id="rId10"/>
    <p:sldId id="415" r:id="rId11"/>
    <p:sldId id="344" r:id="rId12"/>
    <p:sldId id="422" r:id="rId13"/>
    <p:sldId id="430" r:id="rId14"/>
    <p:sldId id="330" r:id="rId15"/>
    <p:sldId id="295" r:id="rId16"/>
    <p:sldId id="421" r:id="rId17"/>
    <p:sldId id="338" r:id="rId18"/>
    <p:sldId id="420" r:id="rId19"/>
    <p:sldId id="3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72E313-8170-407E-39B3-68ABDD4BBA85}" name="Vanessa Higgins" initials="VH" userId="S::vanessa.higgins@manchester.ac.uk::5d2ea04e-bc19-430e-b601-b3264b5c7307" providerId="AD"/>
  <p188:author id="{06DEFACB-F704-21BD-E149-36DC374870E8}" name="Debora Price" initials="DP" userId="S::debora.price@manchester.ac.uk::b1647375-9fb9-4caf-9117-a700a8e2a5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4F525D-F503-4984-9BB1-40BD65862AF5}" v="20" dt="2024-06-12T13:48:40.758"/>
    <p1510:client id="{8C8E17AC-C9EC-2F30-6CA4-93D65216B099}" v="1" dt="2024-06-12T14:21:52.868"/>
    <p1510:client id="{F7F39D56-630A-552B-CBD6-B3BE90F9EE1F}" v="471" dt="2024-06-12T08:11:59.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140" autoAdjust="0"/>
  </p:normalViewPr>
  <p:slideViewPr>
    <p:cSldViewPr snapToGrid="0">
      <p:cViewPr varScale="1">
        <p:scale>
          <a:sx n="110" d="100"/>
          <a:sy n="110" d="100"/>
        </p:scale>
        <p:origin x="2214" y="78"/>
      </p:cViewPr>
      <p:guideLst/>
    </p:cSldViewPr>
  </p:slideViewPr>
  <p:notesTextViewPr>
    <p:cViewPr>
      <p:scale>
        <a:sx n="1" d="1"/>
        <a:sy n="1" d="1"/>
      </p:scale>
      <p:origin x="0" y="-66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essa Higgins" userId="5d2ea04e-bc19-430e-b601-b3264b5c7307" providerId="ADAL" clId="{584F525D-F503-4984-9BB1-40BD65862AF5}"/>
    <pc:docChg chg="undo custSel addSld delSld modSld sldOrd">
      <pc:chgData name="Vanessa Higgins" userId="5d2ea04e-bc19-430e-b601-b3264b5c7307" providerId="ADAL" clId="{584F525D-F503-4984-9BB1-40BD65862AF5}" dt="2024-06-12T13:49:09.939" v="5005"/>
      <pc:docMkLst>
        <pc:docMk/>
      </pc:docMkLst>
      <pc:sldChg chg="modSp add del mod">
        <pc:chgData name="Vanessa Higgins" userId="5d2ea04e-bc19-430e-b601-b3264b5c7307" providerId="ADAL" clId="{584F525D-F503-4984-9BB1-40BD65862AF5}" dt="2024-06-05T16:15:57.405" v="527" actId="47"/>
        <pc:sldMkLst>
          <pc:docMk/>
          <pc:sldMk cId="3597913694" sldId="287"/>
        </pc:sldMkLst>
        <pc:spChg chg="mod">
          <ac:chgData name="Vanessa Higgins" userId="5d2ea04e-bc19-430e-b601-b3264b5c7307" providerId="ADAL" clId="{584F525D-F503-4984-9BB1-40BD65862AF5}" dt="2024-06-05T16:14:34.952" v="476" actId="27636"/>
          <ac:spMkLst>
            <pc:docMk/>
            <pc:sldMk cId="3597913694" sldId="287"/>
            <ac:spMk id="4" creationId="{69753F94-0832-B642-9B2D-1FE8522E4AD0}"/>
          </ac:spMkLst>
        </pc:spChg>
      </pc:sldChg>
      <pc:sldChg chg="add del">
        <pc:chgData name="Vanessa Higgins" userId="5d2ea04e-bc19-430e-b601-b3264b5c7307" providerId="ADAL" clId="{584F525D-F503-4984-9BB1-40BD65862AF5}" dt="2024-06-05T16:14:21.191" v="474" actId="47"/>
        <pc:sldMkLst>
          <pc:docMk/>
          <pc:sldMk cId="1024619275" sldId="290"/>
        </pc:sldMkLst>
      </pc:sldChg>
      <pc:sldChg chg="addSp modSp add mod ord modNotesTx">
        <pc:chgData name="Vanessa Higgins" userId="5d2ea04e-bc19-430e-b601-b3264b5c7307" providerId="ADAL" clId="{584F525D-F503-4984-9BB1-40BD65862AF5}" dt="2024-06-12T13:49:09.939" v="5005"/>
        <pc:sldMkLst>
          <pc:docMk/>
          <pc:sldMk cId="258349590" sldId="295"/>
        </pc:sldMkLst>
        <pc:spChg chg="mod">
          <ac:chgData name="Vanessa Higgins" userId="5d2ea04e-bc19-430e-b601-b3264b5c7307" providerId="ADAL" clId="{584F525D-F503-4984-9BB1-40BD65862AF5}" dt="2024-06-12T13:13:11.337" v="4729" actId="207"/>
          <ac:spMkLst>
            <pc:docMk/>
            <pc:sldMk cId="258349590" sldId="295"/>
            <ac:spMk id="2" creationId="{09ADFE77-8A6A-AC42-ABB4-26D6D654FD38}"/>
          </ac:spMkLst>
        </pc:spChg>
        <pc:spChg chg="add mod">
          <ac:chgData name="Vanessa Higgins" userId="5d2ea04e-bc19-430e-b601-b3264b5c7307" providerId="ADAL" clId="{584F525D-F503-4984-9BB1-40BD65862AF5}" dt="2024-06-12T13:13:21.486" v="4731" actId="114"/>
          <ac:spMkLst>
            <pc:docMk/>
            <pc:sldMk cId="258349590" sldId="295"/>
            <ac:spMk id="6" creationId="{57BB68C0-1CE2-A70D-6785-E98972CF3549}"/>
          </ac:spMkLst>
        </pc:spChg>
        <pc:grpChg chg="mod">
          <ac:chgData name="Vanessa Higgins" userId="5d2ea04e-bc19-430e-b601-b3264b5c7307" providerId="ADAL" clId="{584F525D-F503-4984-9BB1-40BD65862AF5}" dt="2024-06-12T11:29:31.015" v="2307" actId="14100"/>
          <ac:grpSpMkLst>
            <pc:docMk/>
            <pc:sldMk cId="258349590" sldId="295"/>
            <ac:grpSpMk id="3" creationId="{D3F04F7D-E305-0FAD-DD45-7F9DFA629588}"/>
          </ac:grpSpMkLst>
        </pc:grpChg>
      </pc:sldChg>
      <pc:sldChg chg="add del">
        <pc:chgData name="Vanessa Higgins" userId="5d2ea04e-bc19-430e-b601-b3264b5c7307" providerId="ADAL" clId="{584F525D-F503-4984-9BB1-40BD65862AF5}" dt="2024-06-05T16:13:29.602" v="434" actId="47"/>
        <pc:sldMkLst>
          <pc:docMk/>
          <pc:sldMk cId="2402728245" sldId="303"/>
        </pc:sldMkLst>
      </pc:sldChg>
      <pc:sldChg chg="modSp add mod ord modAnim modNotesTx">
        <pc:chgData name="Vanessa Higgins" userId="5d2ea04e-bc19-430e-b601-b3264b5c7307" providerId="ADAL" clId="{584F525D-F503-4984-9BB1-40BD65862AF5}" dt="2024-06-12T13:46:46.454" v="4976" actId="207"/>
        <pc:sldMkLst>
          <pc:docMk/>
          <pc:sldMk cId="1810143438" sldId="330"/>
        </pc:sldMkLst>
        <pc:spChg chg="mod">
          <ac:chgData name="Vanessa Higgins" userId="5d2ea04e-bc19-430e-b601-b3264b5c7307" providerId="ADAL" clId="{584F525D-F503-4984-9BB1-40BD65862AF5}" dt="2024-06-05T16:13:53.284" v="461" actId="20577"/>
          <ac:spMkLst>
            <pc:docMk/>
            <pc:sldMk cId="1810143438" sldId="330"/>
            <ac:spMk id="3" creationId="{D21AB536-C600-EBD7-10FE-D6413EFCF213}"/>
          </ac:spMkLst>
        </pc:spChg>
        <pc:spChg chg="mod">
          <ac:chgData name="Vanessa Higgins" userId="5d2ea04e-bc19-430e-b601-b3264b5c7307" providerId="ADAL" clId="{584F525D-F503-4984-9BB1-40BD65862AF5}" dt="2024-06-12T13:46:46.454" v="4976" actId="207"/>
          <ac:spMkLst>
            <pc:docMk/>
            <pc:sldMk cId="1810143438" sldId="330"/>
            <ac:spMk id="6" creationId="{AD3C90FF-F710-2246-8723-4EF8CCFB2839}"/>
          </ac:spMkLst>
        </pc:spChg>
      </pc:sldChg>
      <pc:sldChg chg="modSp mod">
        <pc:chgData name="Vanessa Higgins" userId="5d2ea04e-bc19-430e-b601-b3264b5c7307" providerId="ADAL" clId="{584F525D-F503-4984-9BB1-40BD65862AF5}" dt="2024-06-12T13:14:03.276" v="4737" actId="207"/>
        <pc:sldMkLst>
          <pc:docMk/>
          <pc:sldMk cId="1150723767" sldId="338"/>
        </pc:sldMkLst>
        <pc:spChg chg="mod">
          <ac:chgData name="Vanessa Higgins" userId="5d2ea04e-bc19-430e-b601-b3264b5c7307" providerId="ADAL" clId="{584F525D-F503-4984-9BB1-40BD65862AF5}" dt="2024-06-12T13:14:03.276" v="4737" actId="207"/>
          <ac:spMkLst>
            <pc:docMk/>
            <pc:sldMk cId="1150723767" sldId="338"/>
            <ac:spMk id="5" creationId="{08D6486E-D9CB-61E7-3DFC-BF2CCD6ADE51}"/>
          </ac:spMkLst>
        </pc:spChg>
        <pc:spChg chg="mod">
          <ac:chgData name="Vanessa Higgins" userId="5d2ea04e-bc19-430e-b601-b3264b5c7307" providerId="ADAL" clId="{584F525D-F503-4984-9BB1-40BD65862AF5}" dt="2024-06-12T13:13:49.127" v="4733" actId="207"/>
          <ac:spMkLst>
            <pc:docMk/>
            <pc:sldMk cId="1150723767" sldId="338"/>
            <ac:spMk id="11" creationId="{05F99358-F855-72CE-C6CA-1C8565357DCF}"/>
          </ac:spMkLst>
        </pc:spChg>
        <pc:spChg chg="mod">
          <ac:chgData name="Vanessa Higgins" userId="5d2ea04e-bc19-430e-b601-b3264b5c7307" providerId="ADAL" clId="{584F525D-F503-4984-9BB1-40BD65862AF5}" dt="2024-06-12T13:13:55.361" v="4735" actId="207"/>
          <ac:spMkLst>
            <pc:docMk/>
            <pc:sldMk cId="1150723767" sldId="338"/>
            <ac:spMk id="21" creationId="{5B7AEF2A-64DF-0912-ADD6-E53584877F29}"/>
          </ac:spMkLst>
        </pc:spChg>
        <pc:spChg chg="mod">
          <ac:chgData name="Vanessa Higgins" userId="5d2ea04e-bc19-430e-b601-b3264b5c7307" providerId="ADAL" clId="{584F525D-F503-4984-9BB1-40BD65862AF5}" dt="2024-06-12T13:13:58.486" v="4736" actId="207"/>
          <ac:spMkLst>
            <pc:docMk/>
            <pc:sldMk cId="1150723767" sldId="338"/>
            <ac:spMk id="25" creationId="{062C4E66-3345-38D2-360D-627B426500DB}"/>
          </ac:spMkLst>
        </pc:spChg>
      </pc:sldChg>
      <pc:sldChg chg="modSp mod">
        <pc:chgData name="Vanessa Higgins" userId="5d2ea04e-bc19-430e-b601-b3264b5c7307" providerId="ADAL" clId="{584F525D-F503-4984-9BB1-40BD65862AF5}" dt="2024-06-12T12:13:16.992" v="2690" actId="20577"/>
        <pc:sldMkLst>
          <pc:docMk/>
          <pc:sldMk cId="2692268443" sldId="340"/>
        </pc:sldMkLst>
        <pc:spChg chg="mod">
          <ac:chgData name="Vanessa Higgins" userId="5d2ea04e-bc19-430e-b601-b3264b5c7307" providerId="ADAL" clId="{584F525D-F503-4984-9BB1-40BD65862AF5}" dt="2024-06-12T12:13:16.992" v="2690" actId="20577"/>
          <ac:spMkLst>
            <pc:docMk/>
            <pc:sldMk cId="2692268443" sldId="340"/>
            <ac:spMk id="3" creationId="{C6652999-C6CB-C01C-5A2C-AB084420BCDA}"/>
          </ac:spMkLst>
        </pc:spChg>
      </pc:sldChg>
      <pc:sldChg chg="addSp modSp mod ord">
        <pc:chgData name="Vanessa Higgins" userId="5d2ea04e-bc19-430e-b601-b3264b5c7307" providerId="ADAL" clId="{584F525D-F503-4984-9BB1-40BD65862AF5}" dt="2024-06-12T13:40:11.332" v="4818" actId="1076"/>
        <pc:sldMkLst>
          <pc:docMk/>
          <pc:sldMk cId="2511798139" sldId="344"/>
        </pc:sldMkLst>
        <pc:spChg chg="mod">
          <ac:chgData name="Vanessa Higgins" userId="5d2ea04e-bc19-430e-b601-b3264b5c7307" providerId="ADAL" clId="{584F525D-F503-4984-9BB1-40BD65862AF5}" dt="2024-06-12T13:40:11.332" v="4818" actId="1076"/>
          <ac:spMkLst>
            <pc:docMk/>
            <pc:sldMk cId="2511798139" sldId="344"/>
            <ac:spMk id="2" creationId="{1C290C0B-7778-529E-875C-129A6FB7A29A}"/>
          </ac:spMkLst>
        </pc:spChg>
        <pc:spChg chg="mod">
          <ac:chgData name="Vanessa Higgins" userId="5d2ea04e-bc19-430e-b601-b3264b5c7307" providerId="ADAL" clId="{584F525D-F503-4984-9BB1-40BD65862AF5}" dt="2024-06-05T11:47:50.077" v="97" actId="1076"/>
          <ac:spMkLst>
            <pc:docMk/>
            <pc:sldMk cId="2511798139" sldId="344"/>
            <ac:spMk id="6" creationId="{D3EA49AF-F325-9FA1-54E9-62CE4B079A2D}"/>
          </ac:spMkLst>
        </pc:spChg>
        <pc:picChg chg="mod">
          <ac:chgData name="Vanessa Higgins" userId="5d2ea04e-bc19-430e-b601-b3264b5c7307" providerId="ADAL" clId="{584F525D-F503-4984-9BB1-40BD65862AF5}" dt="2024-06-05T11:48:32.676" v="106" actId="692"/>
          <ac:picMkLst>
            <pc:docMk/>
            <pc:sldMk cId="2511798139" sldId="344"/>
            <ac:picMk id="3" creationId="{CC8A29FF-3C69-59FB-19A8-B111D22ABDDD}"/>
          </ac:picMkLst>
        </pc:picChg>
        <pc:picChg chg="add mod">
          <ac:chgData name="Vanessa Higgins" userId="5d2ea04e-bc19-430e-b601-b3264b5c7307" providerId="ADAL" clId="{584F525D-F503-4984-9BB1-40BD65862AF5}" dt="2024-06-05T11:48:21.720" v="104" actId="692"/>
          <ac:picMkLst>
            <pc:docMk/>
            <pc:sldMk cId="2511798139" sldId="344"/>
            <ac:picMk id="7" creationId="{AF3C94DB-3527-FD7B-A152-65C7CACCB619}"/>
          </ac:picMkLst>
        </pc:picChg>
      </pc:sldChg>
      <pc:sldChg chg="del">
        <pc:chgData name="Vanessa Higgins" userId="5d2ea04e-bc19-430e-b601-b3264b5c7307" providerId="ADAL" clId="{584F525D-F503-4984-9BB1-40BD65862AF5}" dt="2024-06-05T11:42:00.637" v="78" actId="47"/>
        <pc:sldMkLst>
          <pc:docMk/>
          <pc:sldMk cId="3815944513" sldId="374"/>
        </pc:sldMkLst>
      </pc:sldChg>
      <pc:sldChg chg="modSp mod">
        <pc:chgData name="Vanessa Higgins" userId="5d2ea04e-bc19-430e-b601-b3264b5c7307" providerId="ADAL" clId="{584F525D-F503-4984-9BB1-40BD65862AF5}" dt="2024-06-12T13:12:02.122" v="4719" actId="20577"/>
        <pc:sldMkLst>
          <pc:docMk/>
          <pc:sldMk cId="585288724" sldId="397"/>
        </pc:sldMkLst>
        <pc:spChg chg="mod">
          <ac:chgData name="Vanessa Higgins" userId="5d2ea04e-bc19-430e-b601-b3264b5c7307" providerId="ADAL" clId="{584F525D-F503-4984-9BB1-40BD65862AF5}" dt="2024-06-12T13:11:51.129" v="4717" actId="207"/>
          <ac:spMkLst>
            <pc:docMk/>
            <pc:sldMk cId="585288724" sldId="397"/>
            <ac:spMk id="2" creationId="{00000000-0000-0000-0000-000000000000}"/>
          </ac:spMkLst>
        </pc:spChg>
        <pc:spChg chg="mod">
          <ac:chgData name="Vanessa Higgins" userId="5d2ea04e-bc19-430e-b601-b3264b5c7307" providerId="ADAL" clId="{584F525D-F503-4984-9BB1-40BD65862AF5}" dt="2024-06-12T12:16:04.518" v="2714" actId="20577"/>
          <ac:spMkLst>
            <pc:docMk/>
            <pc:sldMk cId="585288724" sldId="397"/>
            <ac:spMk id="3" creationId="{6BE87844-2509-439D-E495-C28620FB53A3}"/>
          </ac:spMkLst>
        </pc:spChg>
        <pc:spChg chg="mod">
          <ac:chgData name="Vanessa Higgins" userId="5d2ea04e-bc19-430e-b601-b3264b5c7307" providerId="ADAL" clId="{584F525D-F503-4984-9BB1-40BD65862AF5}" dt="2024-06-12T13:12:02.122" v="4719" actId="20577"/>
          <ac:spMkLst>
            <pc:docMk/>
            <pc:sldMk cId="585288724" sldId="397"/>
            <ac:spMk id="7" creationId="{00000000-0000-0000-0000-000000000000}"/>
          </ac:spMkLst>
        </pc:spChg>
        <pc:graphicFrameChg chg="modGraphic">
          <ac:chgData name="Vanessa Higgins" userId="5d2ea04e-bc19-430e-b601-b3264b5c7307" providerId="ADAL" clId="{584F525D-F503-4984-9BB1-40BD65862AF5}" dt="2024-06-12T12:14:16.969" v="2702" actId="20577"/>
          <ac:graphicFrameMkLst>
            <pc:docMk/>
            <pc:sldMk cId="585288724" sldId="397"/>
            <ac:graphicFrameMk id="5" creationId="{00000000-0000-0000-0000-000000000000}"/>
          </ac:graphicFrameMkLst>
        </pc:graphicFrameChg>
      </pc:sldChg>
      <pc:sldChg chg="modSp mod">
        <pc:chgData name="Vanessa Higgins" userId="5d2ea04e-bc19-430e-b601-b3264b5c7307" providerId="ADAL" clId="{584F525D-F503-4984-9BB1-40BD65862AF5}" dt="2024-06-05T11:41:11.712" v="68" actId="20577"/>
        <pc:sldMkLst>
          <pc:docMk/>
          <pc:sldMk cId="3008079195" sldId="398"/>
        </pc:sldMkLst>
        <pc:spChg chg="mod">
          <ac:chgData name="Vanessa Higgins" userId="5d2ea04e-bc19-430e-b601-b3264b5c7307" providerId="ADAL" clId="{584F525D-F503-4984-9BB1-40BD65862AF5}" dt="2024-06-05T11:41:11.712" v="68" actId="20577"/>
          <ac:spMkLst>
            <pc:docMk/>
            <pc:sldMk cId="3008079195" sldId="398"/>
            <ac:spMk id="3" creationId="{032BDFFF-6291-18EA-291D-64EB8CF9E08A}"/>
          </ac:spMkLst>
        </pc:spChg>
      </pc:sldChg>
      <pc:sldChg chg="add del mod modShow">
        <pc:chgData name="Vanessa Higgins" userId="5d2ea04e-bc19-430e-b601-b3264b5c7307" providerId="ADAL" clId="{584F525D-F503-4984-9BB1-40BD65862AF5}" dt="2024-06-12T08:21:14.870" v="832" actId="729"/>
        <pc:sldMkLst>
          <pc:docMk/>
          <pc:sldMk cId="1105588182" sldId="399"/>
        </pc:sldMkLst>
      </pc:sldChg>
      <pc:sldChg chg="del">
        <pc:chgData name="Vanessa Higgins" userId="5d2ea04e-bc19-430e-b601-b3264b5c7307" providerId="ADAL" clId="{584F525D-F503-4984-9BB1-40BD65862AF5}" dt="2024-06-05T11:41:56.779" v="77" actId="47"/>
        <pc:sldMkLst>
          <pc:docMk/>
          <pc:sldMk cId="191107615" sldId="410"/>
        </pc:sldMkLst>
      </pc:sldChg>
      <pc:sldChg chg="del">
        <pc:chgData name="Vanessa Higgins" userId="5d2ea04e-bc19-430e-b601-b3264b5c7307" providerId="ADAL" clId="{584F525D-F503-4984-9BB1-40BD65862AF5}" dt="2024-06-05T11:43:44.353" v="86" actId="47"/>
        <pc:sldMkLst>
          <pc:docMk/>
          <pc:sldMk cId="2184617738" sldId="412"/>
        </pc:sldMkLst>
      </pc:sldChg>
      <pc:sldChg chg="modSp mod">
        <pc:chgData name="Vanessa Higgins" userId="5d2ea04e-bc19-430e-b601-b3264b5c7307" providerId="ADAL" clId="{584F525D-F503-4984-9BB1-40BD65862AF5}" dt="2024-06-12T12:18:12.836" v="2715" actId="14100"/>
        <pc:sldMkLst>
          <pc:docMk/>
          <pc:sldMk cId="2019309451" sldId="415"/>
        </pc:sldMkLst>
        <pc:picChg chg="mod">
          <ac:chgData name="Vanessa Higgins" userId="5d2ea04e-bc19-430e-b601-b3264b5c7307" providerId="ADAL" clId="{584F525D-F503-4984-9BB1-40BD65862AF5}" dt="2024-06-12T12:18:12.836" v="2715" actId="14100"/>
          <ac:picMkLst>
            <pc:docMk/>
            <pc:sldMk cId="2019309451" sldId="415"/>
            <ac:picMk id="5" creationId="{492E5CF8-1BBA-7423-97A7-42996539728E}"/>
          </ac:picMkLst>
        </pc:picChg>
      </pc:sldChg>
      <pc:sldChg chg="modSp add del mod ord modShow">
        <pc:chgData name="Vanessa Higgins" userId="5d2ea04e-bc19-430e-b601-b3264b5c7307" providerId="ADAL" clId="{584F525D-F503-4984-9BB1-40BD65862AF5}" dt="2024-06-12T08:21:09.307" v="831" actId="27636"/>
        <pc:sldMkLst>
          <pc:docMk/>
          <pc:sldMk cId="87880070" sldId="420"/>
        </pc:sldMkLst>
        <pc:spChg chg="mod">
          <ac:chgData name="Vanessa Higgins" userId="5d2ea04e-bc19-430e-b601-b3264b5c7307" providerId="ADAL" clId="{584F525D-F503-4984-9BB1-40BD65862AF5}" dt="2024-06-12T08:21:09.307" v="831" actId="27636"/>
          <ac:spMkLst>
            <pc:docMk/>
            <pc:sldMk cId="87880070" sldId="420"/>
            <ac:spMk id="3" creationId="{75DC93A0-DC31-9A17-25F6-15575612F525}"/>
          </ac:spMkLst>
        </pc:spChg>
      </pc:sldChg>
      <pc:sldChg chg="addSp delSp modSp mod modAnim modNotesTx">
        <pc:chgData name="Vanessa Higgins" userId="5d2ea04e-bc19-430e-b601-b3264b5c7307" providerId="ADAL" clId="{584F525D-F503-4984-9BB1-40BD65862AF5}" dt="2024-06-12T13:13:32.012" v="4732" actId="207"/>
        <pc:sldMkLst>
          <pc:docMk/>
          <pc:sldMk cId="918698065" sldId="421"/>
        </pc:sldMkLst>
        <pc:spChg chg="mod">
          <ac:chgData name="Vanessa Higgins" userId="5d2ea04e-bc19-430e-b601-b3264b5c7307" providerId="ADAL" clId="{584F525D-F503-4984-9BB1-40BD65862AF5}" dt="2024-06-12T11:54:13.513" v="2530" actId="1076"/>
          <ac:spMkLst>
            <pc:docMk/>
            <pc:sldMk cId="918698065" sldId="421"/>
            <ac:spMk id="2" creationId="{03852F01-795E-1015-AE08-CA213C5C1797}"/>
          </ac:spMkLst>
        </pc:spChg>
        <pc:spChg chg="del">
          <ac:chgData name="Vanessa Higgins" userId="5d2ea04e-bc19-430e-b601-b3264b5c7307" providerId="ADAL" clId="{584F525D-F503-4984-9BB1-40BD65862AF5}" dt="2024-06-05T11:50:33.304" v="144" actId="478"/>
          <ac:spMkLst>
            <pc:docMk/>
            <pc:sldMk cId="918698065" sldId="421"/>
            <ac:spMk id="3" creationId="{E3444C39-0EC2-B65B-4DA9-1346B3D48207}"/>
          </ac:spMkLst>
        </pc:spChg>
        <pc:spChg chg="add mod">
          <ac:chgData name="Vanessa Higgins" userId="5d2ea04e-bc19-430e-b601-b3264b5c7307" providerId="ADAL" clId="{584F525D-F503-4984-9BB1-40BD65862AF5}" dt="2024-06-12T13:13:32.012" v="4732" actId="207"/>
          <ac:spMkLst>
            <pc:docMk/>
            <pc:sldMk cId="918698065" sldId="421"/>
            <ac:spMk id="9" creationId="{3B57FF68-F4BB-13E1-69FC-3E9ED7EC3C2E}"/>
          </ac:spMkLst>
        </pc:spChg>
        <pc:picChg chg="mod">
          <ac:chgData name="Vanessa Higgins" userId="5d2ea04e-bc19-430e-b601-b3264b5c7307" providerId="ADAL" clId="{584F525D-F503-4984-9BB1-40BD65862AF5}" dt="2024-06-05T11:50:59.459" v="174" actId="1076"/>
          <ac:picMkLst>
            <pc:docMk/>
            <pc:sldMk cId="918698065" sldId="421"/>
            <ac:picMk id="8" creationId="{152059E1-36D8-5570-1F73-8744DCD081DA}"/>
          </ac:picMkLst>
        </pc:picChg>
      </pc:sldChg>
      <pc:sldChg chg="modSp mod ord modNotesTx">
        <pc:chgData name="Vanessa Higgins" userId="5d2ea04e-bc19-430e-b601-b3264b5c7307" providerId="ADAL" clId="{584F525D-F503-4984-9BB1-40BD65862AF5}" dt="2024-06-12T13:12:45.229" v="4724" actId="207"/>
        <pc:sldMkLst>
          <pc:docMk/>
          <pc:sldMk cId="863410243" sldId="422"/>
        </pc:sldMkLst>
        <pc:spChg chg="mod">
          <ac:chgData name="Vanessa Higgins" userId="5d2ea04e-bc19-430e-b601-b3264b5c7307" providerId="ADAL" clId="{584F525D-F503-4984-9BB1-40BD65862AF5}" dt="2024-06-12T12:24:48.194" v="2777" actId="6549"/>
          <ac:spMkLst>
            <pc:docMk/>
            <pc:sldMk cId="863410243" sldId="422"/>
            <ac:spMk id="2" creationId="{03852F01-795E-1015-AE08-CA213C5C1797}"/>
          </ac:spMkLst>
        </pc:spChg>
        <pc:spChg chg="mod">
          <ac:chgData name="Vanessa Higgins" userId="5d2ea04e-bc19-430e-b601-b3264b5c7307" providerId="ADAL" clId="{584F525D-F503-4984-9BB1-40BD65862AF5}" dt="2024-06-12T13:12:45.229" v="4724" actId="207"/>
          <ac:spMkLst>
            <pc:docMk/>
            <pc:sldMk cId="863410243" sldId="422"/>
            <ac:spMk id="3" creationId="{E3444C39-0EC2-B65B-4DA9-1346B3D48207}"/>
          </ac:spMkLst>
        </pc:spChg>
      </pc:sldChg>
      <pc:sldChg chg="del">
        <pc:chgData name="Vanessa Higgins" userId="5d2ea04e-bc19-430e-b601-b3264b5c7307" providerId="ADAL" clId="{584F525D-F503-4984-9BB1-40BD65862AF5}" dt="2024-06-05T11:42:43.127" v="80" actId="47"/>
        <pc:sldMkLst>
          <pc:docMk/>
          <pc:sldMk cId="3942027813" sldId="423"/>
        </pc:sldMkLst>
      </pc:sldChg>
      <pc:sldChg chg="del">
        <pc:chgData name="Vanessa Higgins" userId="5d2ea04e-bc19-430e-b601-b3264b5c7307" providerId="ADAL" clId="{584F525D-F503-4984-9BB1-40BD65862AF5}" dt="2024-06-05T11:42:46.520" v="82" actId="47"/>
        <pc:sldMkLst>
          <pc:docMk/>
          <pc:sldMk cId="3493776584" sldId="424"/>
        </pc:sldMkLst>
      </pc:sldChg>
      <pc:sldChg chg="del">
        <pc:chgData name="Vanessa Higgins" userId="5d2ea04e-bc19-430e-b601-b3264b5c7307" providerId="ADAL" clId="{584F525D-F503-4984-9BB1-40BD65862AF5}" dt="2024-06-05T11:42:49.540" v="84" actId="47"/>
        <pc:sldMkLst>
          <pc:docMk/>
          <pc:sldMk cId="2301451599" sldId="425"/>
        </pc:sldMkLst>
      </pc:sldChg>
      <pc:sldChg chg="del">
        <pc:chgData name="Vanessa Higgins" userId="5d2ea04e-bc19-430e-b601-b3264b5c7307" providerId="ADAL" clId="{584F525D-F503-4984-9BB1-40BD65862AF5}" dt="2024-06-05T11:42:44.809" v="81" actId="47"/>
        <pc:sldMkLst>
          <pc:docMk/>
          <pc:sldMk cId="1034322182" sldId="427"/>
        </pc:sldMkLst>
      </pc:sldChg>
      <pc:sldChg chg="del">
        <pc:chgData name="Vanessa Higgins" userId="5d2ea04e-bc19-430e-b601-b3264b5c7307" providerId="ADAL" clId="{584F525D-F503-4984-9BB1-40BD65862AF5}" dt="2024-06-05T11:42:48.294" v="83" actId="47"/>
        <pc:sldMkLst>
          <pc:docMk/>
          <pc:sldMk cId="4279752364" sldId="429"/>
        </pc:sldMkLst>
      </pc:sldChg>
      <pc:sldChg chg="modSp mod ord modNotesTx">
        <pc:chgData name="Vanessa Higgins" userId="5d2ea04e-bc19-430e-b601-b3264b5c7307" providerId="ADAL" clId="{584F525D-F503-4984-9BB1-40BD65862AF5}" dt="2024-06-12T13:12:53.315" v="4726" actId="207"/>
        <pc:sldMkLst>
          <pc:docMk/>
          <pc:sldMk cId="2338180414" sldId="430"/>
        </pc:sldMkLst>
        <pc:spChg chg="mod">
          <ac:chgData name="Vanessa Higgins" userId="5d2ea04e-bc19-430e-b601-b3264b5c7307" providerId="ADAL" clId="{584F525D-F503-4984-9BB1-40BD65862AF5}" dt="2024-06-05T16:29:43.943" v="594" actId="20577"/>
          <ac:spMkLst>
            <pc:docMk/>
            <pc:sldMk cId="2338180414" sldId="430"/>
            <ac:spMk id="2" creationId="{03852F01-795E-1015-AE08-CA213C5C1797}"/>
          </ac:spMkLst>
        </pc:spChg>
        <pc:spChg chg="mod">
          <ac:chgData name="Vanessa Higgins" userId="5d2ea04e-bc19-430e-b601-b3264b5c7307" providerId="ADAL" clId="{584F525D-F503-4984-9BB1-40BD65862AF5}" dt="2024-06-12T13:12:53.315" v="4726" actId="207"/>
          <ac:spMkLst>
            <pc:docMk/>
            <pc:sldMk cId="2338180414" sldId="430"/>
            <ac:spMk id="3" creationId="{E3444C39-0EC2-B65B-4DA9-1346B3D48207}"/>
          </ac:spMkLst>
        </pc:spChg>
        <pc:picChg chg="mod">
          <ac:chgData name="Vanessa Higgins" userId="5d2ea04e-bc19-430e-b601-b3264b5c7307" providerId="ADAL" clId="{584F525D-F503-4984-9BB1-40BD65862AF5}" dt="2024-06-12T13:09:10.745" v="4712" actId="14100"/>
          <ac:picMkLst>
            <pc:docMk/>
            <pc:sldMk cId="2338180414" sldId="430"/>
            <ac:picMk id="10" creationId="{8E37EA21-E430-2F7F-AEFE-54B54A059D10}"/>
          </ac:picMkLst>
        </pc:picChg>
        <pc:picChg chg="mod">
          <ac:chgData name="Vanessa Higgins" userId="5d2ea04e-bc19-430e-b601-b3264b5c7307" providerId="ADAL" clId="{584F525D-F503-4984-9BB1-40BD65862AF5}" dt="2024-06-12T13:09:14.975" v="4713" actId="14100"/>
          <ac:picMkLst>
            <pc:docMk/>
            <pc:sldMk cId="2338180414" sldId="430"/>
            <ac:picMk id="12" creationId="{2EC586C9-131A-3E0C-670A-69B03B7B7105}"/>
          </ac:picMkLst>
        </pc:picChg>
        <pc:picChg chg="mod">
          <ac:chgData name="Vanessa Higgins" userId="5d2ea04e-bc19-430e-b601-b3264b5c7307" providerId="ADAL" clId="{584F525D-F503-4984-9BB1-40BD65862AF5}" dt="2024-06-12T13:09:19.352" v="4715" actId="14100"/>
          <ac:picMkLst>
            <pc:docMk/>
            <pc:sldMk cId="2338180414" sldId="430"/>
            <ac:picMk id="14" creationId="{46AEF0EC-F3CC-E009-AF8F-CE4E57AB4AD2}"/>
          </ac:picMkLst>
        </pc:picChg>
        <pc:picChg chg="mod">
          <ac:chgData name="Vanessa Higgins" userId="5d2ea04e-bc19-430e-b601-b3264b5c7307" providerId="ADAL" clId="{584F525D-F503-4984-9BB1-40BD65862AF5}" dt="2024-06-12T13:09:17.091" v="4714" actId="14100"/>
          <ac:picMkLst>
            <pc:docMk/>
            <pc:sldMk cId="2338180414" sldId="430"/>
            <ac:picMk id="16" creationId="{8D547136-2EFC-7E21-FDDB-934673310227}"/>
          </ac:picMkLst>
        </pc:picChg>
      </pc:sldChg>
      <pc:sldChg chg="addSp delSp modSp new mod">
        <pc:chgData name="Vanessa Higgins" userId="5d2ea04e-bc19-430e-b601-b3264b5c7307" providerId="ADAL" clId="{584F525D-F503-4984-9BB1-40BD65862AF5}" dt="2024-06-05T16:29:30.234" v="584" actId="1076"/>
        <pc:sldMkLst>
          <pc:docMk/>
          <pc:sldMk cId="2508844228" sldId="431"/>
        </pc:sldMkLst>
        <pc:spChg chg="mod">
          <ac:chgData name="Vanessa Higgins" userId="5d2ea04e-bc19-430e-b601-b3264b5c7307" providerId="ADAL" clId="{584F525D-F503-4984-9BB1-40BD65862AF5}" dt="2024-06-05T16:29:09.015" v="574" actId="21"/>
          <ac:spMkLst>
            <pc:docMk/>
            <pc:sldMk cId="2508844228" sldId="431"/>
            <ac:spMk id="2" creationId="{A64C2D05-8ECE-7EE7-3979-7320A8DC635A}"/>
          </ac:spMkLst>
        </pc:spChg>
        <pc:spChg chg="mod">
          <ac:chgData name="Vanessa Higgins" userId="5d2ea04e-bc19-430e-b601-b3264b5c7307" providerId="ADAL" clId="{584F525D-F503-4984-9BB1-40BD65862AF5}" dt="2024-06-05T16:29:30.234" v="584" actId="1076"/>
          <ac:spMkLst>
            <pc:docMk/>
            <pc:sldMk cId="2508844228" sldId="431"/>
            <ac:spMk id="3" creationId="{5D67BE8F-384B-00F6-F9DB-C507A9727AE9}"/>
          </ac:spMkLst>
        </pc:spChg>
        <pc:picChg chg="add del mod">
          <ac:chgData name="Vanessa Higgins" userId="5d2ea04e-bc19-430e-b601-b3264b5c7307" providerId="ADAL" clId="{584F525D-F503-4984-9BB1-40BD65862AF5}" dt="2024-06-05T16:28:02.341" v="572" actId="478"/>
          <ac:picMkLst>
            <pc:docMk/>
            <pc:sldMk cId="2508844228" sldId="431"/>
            <ac:picMk id="6" creationId="{7534A7C4-EF73-0B76-3D09-3086BAD2FA6C}"/>
          </ac:picMkLst>
        </pc:picChg>
        <pc:picChg chg="add del mod">
          <ac:chgData name="Vanessa Higgins" userId="5d2ea04e-bc19-430e-b601-b3264b5c7307" providerId="ADAL" clId="{584F525D-F503-4984-9BB1-40BD65862AF5}" dt="2024-06-05T16:24:43.499" v="571" actId="478"/>
          <ac:picMkLst>
            <pc:docMk/>
            <pc:sldMk cId="2508844228" sldId="431"/>
            <ac:picMk id="8" creationId="{F4A9A7CC-E5DE-F7E2-A1F9-341558D0564B}"/>
          </ac:picMkLst>
        </pc:picChg>
      </pc:sldChg>
      <pc:sldChg chg="delSp modSp del mod modNotesTx">
        <pc:chgData name="Vanessa Higgins" userId="5d2ea04e-bc19-430e-b601-b3264b5c7307" providerId="ADAL" clId="{584F525D-F503-4984-9BB1-40BD65862AF5}" dt="2024-06-12T13:09:52.460" v="4716" actId="47"/>
        <pc:sldMkLst>
          <pc:docMk/>
          <pc:sldMk cId="1019866832" sldId="432"/>
        </pc:sldMkLst>
        <pc:spChg chg="mod">
          <ac:chgData name="Vanessa Higgins" userId="5d2ea04e-bc19-430e-b601-b3264b5c7307" providerId="ADAL" clId="{584F525D-F503-4984-9BB1-40BD65862AF5}" dt="2024-06-12T13:06:33.174" v="4660" actId="20577"/>
          <ac:spMkLst>
            <pc:docMk/>
            <pc:sldMk cId="1019866832" sldId="432"/>
            <ac:spMk id="3" creationId="{E3444C39-0EC2-B65B-4DA9-1346B3D48207}"/>
          </ac:spMkLst>
        </pc:spChg>
        <pc:picChg chg="del">
          <ac:chgData name="Vanessa Higgins" userId="5d2ea04e-bc19-430e-b601-b3264b5c7307" providerId="ADAL" clId="{584F525D-F503-4984-9BB1-40BD65862AF5}" dt="2024-06-12T13:03:44.970" v="4611" actId="478"/>
          <ac:picMkLst>
            <pc:docMk/>
            <pc:sldMk cId="1019866832" sldId="432"/>
            <ac:picMk id="5" creationId="{580E9BDF-C604-D712-E411-A265DC36ABE8}"/>
          </ac:picMkLst>
        </pc:picChg>
        <pc:picChg chg="del">
          <ac:chgData name="Vanessa Higgins" userId="5d2ea04e-bc19-430e-b601-b3264b5c7307" providerId="ADAL" clId="{584F525D-F503-4984-9BB1-40BD65862AF5}" dt="2024-06-12T13:03:44.970" v="4611" actId="478"/>
          <ac:picMkLst>
            <pc:docMk/>
            <pc:sldMk cId="1019866832" sldId="432"/>
            <ac:picMk id="6" creationId="{11F4109F-F91E-C2D3-40CB-EC71B079A6C1}"/>
          </ac:picMkLst>
        </pc:picChg>
        <pc:picChg chg="del">
          <ac:chgData name="Vanessa Higgins" userId="5d2ea04e-bc19-430e-b601-b3264b5c7307" providerId="ADAL" clId="{584F525D-F503-4984-9BB1-40BD65862AF5}" dt="2024-06-12T13:03:44.970" v="4611" actId="478"/>
          <ac:picMkLst>
            <pc:docMk/>
            <pc:sldMk cId="1019866832" sldId="432"/>
            <ac:picMk id="7" creationId="{CA7EAB94-CA94-2DA0-FBCD-A343C777F8B8}"/>
          </ac:picMkLst>
        </pc:picChg>
        <pc:picChg chg="del">
          <ac:chgData name="Vanessa Higgins" userId="5d2ea04e-bc19-430e-b601-b3264b5c7307" providerId="ADAL" clId="{584F525D-F503-4984-9BB1-40BD65862AF5}" dt="2024-06-12T13:03:44.970" v="4611" actId="478"/>
          <ac:picMkLst>
            <pc:docMk/>
            <pc:sldMk cId="1019866832" sldId="432"/>
            <ac:picMk id="8" creationId="{597969E3-6CE9-8219-A7FA-14097361BA23}"/>
          </ac:picMkLst>
        </pc:picChg>
      </pc:sldChg>
      <pc:sldChg chg="modSp mod">
        <pc:chgData name="Vanessa Higgins" userId="5d2ea04e-bc19-430e-b601-b3264b5c7307" providerId="ADAL" clId="{584F525D-F503-4984-9BB1-40BD65862AF5}" dt="2024-06-12T12:23:45.015" v="2752" actId="6549"/>
        <pc:sldMkLst>
          <pc:docMk/>
          <pc:sldMk cId="4026042366" sldId="433"/>
        </pc:sldMkLst>
        <pc:spChg chg="mod">
          <ac:chgData name="Vanessa Higgins" userId="5d2ea04e-bc19-430e-b601-b3264b5c7307" providerId="ADAL" clId="{584F525D-F503-4984-9BB1-40BD65862AF5}" dt="2024-06-12T12:23:45.015" v="2752" actId="6549"/>
          <ac:spMkLst>
            <pc:docMk/>
            <pc:sldMk cId="4026042366" sldId="433"/>
            <ac:spMk id="3" creationId="{C6652999-C6CB-C01C-5A2C-AB084420BCDA}"/>
          </ac:spMkLst>
        </pc:spChg>
      </pc:sldChg>
      <pc:sldChg chg="delSp modSp add del mod">
        <pc:chgData name="Vanessa Higgins" userId="5d2ea04e-bc19-430e-b601-b3264b5c7307" providerId="ADAL" clId="{584F525D-F503-4984-9BB1-40BD65862AF5}" dt="2024-06-12T11:50:53.459" v="2379" actId="47"/>
        <pc:sldMkLst>
          <pc:docMk/>
          <pc:sldMk cId="824162082" sldId="434"/>
        </pc:sldMkLst>
        <pc:spChg chg="mod">
          <ac:chgData name="Vanessa Higgins" userId="5d2ea04e-bc19-430e-b601-b3264b5c7307" providerId="ADAL" clId="{584F525D-F503-4984-9BB1-40BD65862AF5}" dt="2024-06-12T11:32:06.540" v="2373" actId="20577"/>
          <ac:spMkLst>
            <pc:docMk/>
            <pc:sldMk cId="824162082" sldId="434"/>
            <ac:spMk id="2" creationId="{03852F01-795E-1015-AE08-CA213C5C1797}"/>
          </ac:spMkLst>
        </pc:spChg>
        <pc:spChg chg="mod">
          <ac:chgData name="Vanessa Higgins" userId="5d2ea04e-bc19-430e-b601-b3264b5c7307" providerId="ADAL" clId="{584F525D-F503-4984-9BB1-40BD65862AF5}" dt="2024-06-12T11:32:10.213" v="2374" actId="6549"/>
          <ac:spMkLst>
            <pc:docMk/>
            <pc:sldMk cId="824162082" sldId="434"/>
            <ac:spMk id="9" creationId="{3B57FF68-F4BB-13E1-69FC-3E9ED7EC3C2E}"/>
          </ac:spMkLst>
        </pc:spChg>
        <pc:picChg chg="del">
          <ac:chgData name="Vanessa Higgins" userId="5d2ea04e-bc19-430e-b601-b3264b5c7307" providerId="ADAL" clId="{584F525D-F503-4984-9BB1-40BD65862AF5}" dt="2024-06-12T11:31:58.799" v="2363" actId="478"/>
          <ac:picMkLst>
            <pc:docMk/>
            <pc:sldMk cId="824162082" sldId="434"/>
            <ac:picMk id="6" creationId="{68EA6344-6E42-6FC3-070F-B34452160E52}"/>
          </ac:picMkLst>
        </pc:picChg>
        <pc:picChg chg="del">
          <ac:chgData name="Vanessa Higgins" userId="5d2ea04e-bc19-430e-b601-b3264b5c7307" providerId="ADAL" clId="{584F525D-F503-4984-9BB1-40BD65862AF5}" dt="2024-06-12T11:32:00.262" v="2364" actId="478"/>
          <ac:picMkLst>
            <pc:docMk/>
            <pc:sldMk cId="824162082" sldId="434"/>
            <ac:picMk id="8" creationId="{152059E1-36D8-5570-1F73-8744DCD081DA}"/>
          </ac:picMkLst>
        </pc:picChg>
      </pc:sldChg>
      <pc:sldMasterChg chg="delSldLayout">
        <pc:chgData name="Vanessa Higgins" userId="5d2ea04e-bc19-430e-b601-b3264b5c7307" providerId="ADAL" clId="{584F525D-F503-4984-9BB1-40BD65862AF5}" dt="2024-06-05T11:49:50.311" v="119" actId="47"/>
        <pc:sldMasterMkLst>
          <pc:docMk/>
          <pc:sldMasterMk cId="3160075125" sldId="2147483714"/>
        </pc:sldMasterMkLst>
        <pc:sldLayoutChg chg="del">
          <pc:chgData name="Vanessa Higgins" userId="5d2ea04e-bc19-430e-b601-b3264b5c7307" providerId="ADAL" clId="{584F525D-F503-4984-9BB1-40BD65862AF5}" dt="2024-06-05T11:49:50.311" v="119" actId="47"/>
          <pc:sldLayoutMkLst>
            <pc:docMk/>
            <pc:sldMasterMk cId="3160075125" sldId="2147483714"/>
            <pc:sldLayoutMk cId="1487147089" sldId="2147483735"/>
          </pc:sldLayoutMkLst>
        </pc:sldLayoutChg>
        <pc:sldLayoutChg chg="del">
          <pc:chgData name="Vanessa Higgins" userId="5d2ea04e-bc19-430e-b601-b3264b5c7307" providerId="ADAL" clId="{584F525D-F503-4984-9BB1-40BD65862AF5}" dt="2024-06-05T11:43:44.353" v="86" actId="47"/>
          <pc:sldLayoutMkLst>
            <pc:docMk/>
            <pc:sldMasterMk cId="3160075125" sldId="2147483714"/>
            <pc:sldLayoutMk cId="2876343365" sldId="2147483736"/>
          </pc:sldLayoutMkLst>
        </pc:sldLayoutChg>
      </pc:sldMasterChg>
    </pc:docChg>
  </pc:docChgLst>
  <pc:docChgLst>
    <pc:chgData name="Vanessa Higgins" userId="S::vanessa.higgins@manchester.ac.uk::5d2ea04e-bc19-430e-b601-b3264b5c7307" providerId="AD" clId="Web-{8C8E17AC-C9EC-2F30-6CA4-93D65216B099}"/>
    <pc:docChg chg="modSld">
      <pc:chgData name="Vanessa Higgins" userId="S::vanessa.higgins@manchester.ac.uk::5d2ea04e-bc19-430e-b601-b3264b5c7307" providerId="AD" clId="Web-{8C8E17AC-C9EC-2F30-6CA4-93D65216B099}" dt="2024-06-12T14:38:26.937" v="766"/>
      <pc:docMkLst>
        <pc:docMk/>
      </pc:docMkLst>
      <pc:sldChg chg="modNotes">
        <pc:chgData name="Vanessa Higgins" userId="S::vanessa.higgins@manchester.ac.uk::5d2ea04e-bc19-430e-b601-b3264b5c7307" providerId="AD" clId="Web-{8C8E17AC-C9EC-2F30-6CA4-93D65216B099}" dt="2024-06-12T14:38:26.937" v="766"/>
        <pc:sldMkLst>
          <pc:docMk/>
          <pc:sldMk cId="258349590" sldId="295"/>
        </pc:sldMkLst>
      </pc:sldChg>
      <pc:sldChg chg="modNotes">
        <pc:chgData name="Vanessa Higgins" userId="S::vanessa.higgins@manchester.ac.uk::5d2ea04e-bc19-430e-b601-b3264b5c7307" providerId="AD" clId="Web-{8C8E17AC-C9EC-2F30-6CA4-93D65216B099}" dt="2024-06-12T14:38:21.531" v="765"/>
        <pc:sldMkLst>
          <pc:docMk/>
          <pc:sldMk cId="1810143438" sldId="330"/>
        </pc:sldMkLst>
      </pc:sldChg>
      <pc:sldChg chg="modNotes">
        <pc:chgData name="Vanessa Higgins" userId="S::vanessa.higgins@manchester.ac.uk::5d2ea04e-bc19-430e-b601-b3264b5c7307" providerId="AD" clId="Web-{8C8E17AC-C9EC-2F30-6CA4-93D65216B099}" dt="2024-06-12T14:21:48.320" v="0"/>
        <pc:sldMkLst>
          <pc:docMk/>
          <pc:sldMk cId="585288724" sldId="397"/>
        </pc:sldMkLst>
      </pc:sldChg>
      <pc:sldChg chg="modNotes">
        <pc:chgData name="Vanessa Higgins" userId="S::vanessa.higgins@manchester.ac.uk::5d2ea04e-bc19-430e-b601-b3264b5c7307" providerId="AD" clId="Web-{8C8E17AC-C9EC-2F30-6CA4-93D65216B099}" dt="2024-06-12T14:23:35.627" v="24"/>
        <pc:sldMkLst>
          <pc:docMk/>
          <pc:sldMk cId="2019309451" sldId="415"/>
        </pc:sldMkLst>
      </pc:sldChg>
      <pc:sldChg chg="modNotes">
        <pc:chgData name="Vanessa Higgins" userId="S::vanessa.higgins@manchester.ac.uk::5d2ea04e-bc19-430e-b601-b3264b5c7307" providerId="AD" clId="Web-{8C8E17AC-C9EC-2F30-6CA4-93D65216B099}" dt="2024-06-12T14:34:57.185" v="744"/>
        <pc:sldMkLst>
          <pc:docMk/>
          <pc:sldMk cId="918698065" sldId="421"/>
        </pc:sldMkLst>
      </pc:sldChg>
      <pc:sldChg chg="modNotes">
        <pc:chgData name="Vanessa Higgins" userId="S::vanessa.higgins@manchester.ac.uk::5d2ea04e-bc19-430e-b601-b3264b5c7307" providerId="AD" clId="Web-{8C8E17AC-C9EC-2F30-6CA4-93D65216B099}" dt="2024-06-12T14:36:39.303" v="751"/>
        <pc:sldMkLst>
          <pc:docMk/>
          <pc:sldMk cId="863410243" sldId="422"/>
        </pc:sldMkLst>
      </pc:sldChg>
      <pc:sldChg chg="modNotes">
        <pc:chgData name="Vanessa Higgins" userId="S::vanessa.higgins@manchester.ac.uk::5d2ea04e-bc19-430e-b601-b3264b5c7307" providerId="AD" clId="Web-{8C8E17AC-C9EC-2F30-6CA4-93D65216B099}" dt="2024-06-12T14:37:22.854" v="753"/>
        <pc:sldMkLst>
          <pc:docMk/>
          <pc:sldMk cId="2338180414" sldId="430"/>
        </pc:sldMkLst>
      </pc:sldChg>
    </pc:docChg>
  </pc:docChgLst>
  <pc:docChgLst>
    <pc:chgData name="Vanessa Higgins" userId="S::vanessa.higgins@manchester.ac.uk::5d2ea04e-bc19-430e-b601-b3264b5c7307" providerId="AD" clId="Web-{9DB729DF-32AD-B623-D2AA-DC81D581CDF8}"/>
    <pc:docChg chg="addSld modSld sldOrd">
      <pc:chgData name="Vanessa Higgins" userId="S::vanessa.higgins@manchester.ac.uk::5d2ea04e-bc19-430e-b601-b3264b5c7307" providerId="AD" clId="Web-{9DB729DF-32AD-B623-D2AA-DC81D581CDF8}" dt="2024-06-10T07:52:55.310" v="106" actId="20577"/>
      <pc:docMkLst>
        <pc:docMk/>
      </pc:docMkLst>
      <pc:sldChg chg="ord">
        <pc:chgData name="Vanessa Higgins" userId="S::vanessa.higgins@manchester.ac.uk::5d2ea04e-bc19-430e-b601-b3264b5c7307" providerId="AD" clId="Web-{9DB729DF-32AD-B623-D2AA-DC81D581CDF8}" dt="2024-06-09T13:14:02.158" v="6"/>
        <pc:sldMkLst>
          <pc:docMk/>
          <pc:sldMk cId="258349590" sldId="295"/>
        </pc:sldMkLst>
      </pc:sldChg>
      <pc:sldChg chg="ord">
        <pc:chgData name="Vanessa Higgins" userId="S::vanessa.higgins@manchester.ac.uk::5d2ea04e-bc19-430e-b601-b3264b5c7307" providerId="AD" clId="Web-{9DB729DF-32AD-B623-D2AA-DC81D581CDF8}" dt="2024-06-09T13:14:02.158" v="7"/>
        <pc:sldMkLst>
          <pc:docMk/>
          <pc:sldMk cId="1810143438" sldId="330"/>
        </pc:sldMkLst>
      </pc:sldChg>
      <pc:sldChg chg="modSp">
        <pc:chgData name="Vanessa Higgins" userId="S::vanessa.higgins@manchester.ac.uk::5d2ea04e-bc19-430e-b601-b3264b5c7307" providerId="AD" clId="Web-{9DB729DF-32AD-B623-D2AA-DC81D581CDF8}" dt="2024-06-09T13:17:07.131" v="78" actId="20577"/>
        <pc:sldMkLst>
          <pc:docMk/>
          <pc:sldMk cId="2692268443" sldId="340"/>
        </pc:sldMkLst>
        <pc:spChg chg="mod">
          <ac:chgData name="Vanessa Higgins" userId="S::vanessa.higgins@manchester.ac.uk::5d2ea04e-bc19-430e-b601-b3264b5c7307" providerId="AD" clId="Web-{9DB729DF-32AD-B623-D2AA-DC81D581CDF8}" dt="2024-06-09T13:17:07.131" v="78" actId="20577"/>
          <ac:spMkLst>
            <pc:docMk/>
            <pc:sldMk cId="2692268443" sldId="340"/>
            <ac:spMk id="3" creationId="{C6652999-C6CB-C01C-5A2C-AB084420BCDA}"/>
          </ac:spMkLst>
        </pc:spChg>
      </pc:sldChg>
      <pc:sldChg chg="ord">
        <pc:chgData name="Vanessa Higgins" userId="S::vanessa.higgins@manchester.ac.uk::5d2ea04e-bc19-430e-b601-b3264b5c7307" providerId="AD" clId="Web-{9DB729DF-32AD-B623-D2AA-DC81D581CDF8}" dt="2024-06-09T13:16:14.474" v="60"/>
        <pc:sldMkLst>
          <pc:docMk/>
          <pc:sldMk cId="2511798139" sldId="344"/>
        </pc:sldMkLst>
      </pc:sldChg>
      <pc:sldChg chg="ord">
        <pc:chgData name="Vanessa Higgins" userId="S::vanessa.higgins@manchester.ac.uk::5d2ea04e-bc19-430e-b601-b3264b5c7307" providerId="AD" clId="Web-{9DB729DF-32AD-B623-D2AA-DC81D581CDF8}" dt="2024-06-09T13:13:31.502" v="4"/>
        <pc:sldMkLst>
          <pc:docMk/>
          <pc:sldMk cId="2019309451" sldId="415"/>
        </pc:sldMkLst>
      </pc:sldChg>
      <pc:sldChg chg="ord">
        <pc:chgData name="Vanessa Higgins" userId="S::vanessa.higgins@manchester.ac.uk::5d2ea04e-bc19-430e-b601-b3264b5c7307" providerId="AD" clId="Web-{9DB729DF-32AD-B623-D2AA-DC81D581CDF8}" dt="2024-06-09T13:16:32.506" v="61"/>
        <pc:sldMkLst>
          <pc:docMk/>
          <pc:sldMk cId="928529863" sldId="428"/>
        </pc:sldMkLst>
      </pc:sldChg>
      <pc:sldChg chg="modSp modNotes">
        <pc:chgData name="Vanessa Higgins" userId="S::vanessa.higgins@manchester.ac.uk::5d2ea04e-bc19-430e-b601-b3264b5c7307" providerId="AD" clId="Web-{9DB729DF-32AD-B623-D2AA-DC81D581CDF8}" dt="2024-06-10T07:52:55.310" v="106" actId="20577"/>
        <pc:sldMkLst>
          <pc:docMk/>
          <pc:sldMk cId="2338180414" sldId="430"/>
        </pc:sldMkLst>
        <pc:spChg chg="mod">
          <ac:chgData name="Vanessa Higgins" userId="S::vanessa.higgins@manchester.ac.uk::5d2ea04e-bc19-430e-b601-b3264b5c7307" providerId="AD" clId="Web-{9DB729DF-32AD-B623-D2AA-DC81D581CDF8}" dt="2024-06-10T07:52:55.310" v="106" actId="20577"/>
          <ac:spMkLst>
            <pc:docMk/>
            <pc:sldMk cId="2338180414" sldId="430"/>
            <ac:spMk id="3" creationId="{E3444C39-0EC2-B65B-4DA9-1346B3D48207}"/>
          </ac:spMkLst>
        </pc:spChg>
      </pc:sldChg>
      <pc:sldChg chg="ord">
        <pc:chgData name="Vanessa Higgins" userId="S::vanessa.higgins@manchester.ac.uk::5d2ea04e-bc19-430e-b601-b3264b5c7307" providerId="AD" clId="Web-{9DB729DF-32AD-B623-D2AA-DC81D581CDF8}" dt="2024-06-09T13:10:03.934" v="3"/>
        <pc:sldMkLst>
          <pc:docMk/>
          <pc:sldMk cId="2508844228" sldId="431"/>
        </pc:sldMkLst>
      </pc:sldChg>
      <pc:sldChg chg="new modNotes">
        <pc:chgData name="Vanessa Higgins" userId="S::vanessa.higgins@manchester.ac.uk::5d2ea04e-bc19-430e-b601-b3264b5c7307" providerId="AD" clId="Web-{9DB729DF-32AD-B623-D2AA-DC81D581CDF8}" dt="2024-06-09T13:16:48.053" v="76"/>
        <pc:sldMkLst>
          <pc:docMk/>
          <pc:sldMk cId="3857263712" sldId="432"/>
        </pc:sldMkLst>
      </pc:sldChg>
    </pc:docChg>
  </pc:docChgLst>
  <pc:docChgLst>
    <pc:chgData name="Vanessa Higgins" userId="S::vanessa.higgins@manchester.ac.uk::5d2ea04e-bc19-430e-b601-b3264b5c7307" providerId="AD" clId="Web-{F7F39D56-630A-552B-CBD6-B3BE90F9EE1F}"/>
    <pc:docChg chg="addSld delSld modSld sldOrd">
      <pc:chgData name="Vanessa Higgins" userId="S::vanessa.higgins@manchester.ac.uk::5d2ea04e-bc19-430e-b601-b3264b5c7307" providerId="AD" clId="Web-{F7F39D56-630A-552B-CBD6-B3BE90F9EE1F}" dt="2024-06-12T08:11:59.918" v="517" actId="20577"/>
      <pc:docMkLst>
        <pc:docMk/>
      </pc:docMkLst>
      <pc:sldChg chg="modSp">
        <pc:chgData name="Vanessa Higgins" userId="S::vanessa.higgins@manchester.ac.uk::5d2ea04e-bc19-430e-b601-b3264b5c7307" providerId="AD" clId="Web-{F7F39D56-630A-552B-CBD6-B3BE90F9EE1F}" dt="2024-06-11T18:37:38.976" v="472" actId="14100"/>
        <pc:sldMkLst>
          <pc:docMk/>
          <pc:sldMk cId="258349590" sldId="295"/>
        </pc:sldMkLst>
        <pc:spChg chg="mod">
          <ac:chgData name="Vanessa Higgins" userId="S::vanessa.higgins@manchester.ac.uk::5d2ea04e-bc19-430e-b601-b3264b5c7307" providerId="AD" clId="Web-{F7F39D56-630A-552B-CBD6-B3BE90F9EE1F}" dt="2024-06-11T18:37:38.976" v="472" actId="14100"/>
          <ac:spMkLst>
            <pc:docMk/>
            <pc:sldMk cId="258349590" sldId="295"/>
            <ac:spMk id="6" creationId="{57BB68C0-1CE2-A70D-6785-E98972CF3549}"/>
          </ac:spMkLst>
        </pc:spChg>
      </pc:sldChg>
      <pc:sldChg chg="modSp">
        <pc:chgData name="Vanessa Higgins" userId="S::vanessa.higgins@manchester.ac.uk::5d2ea04e-bc19-430e-b601-b3264b5c7307" providerId="AD" clId="Web-{F7F39D56-630A-552B-CBD6-B3BE90F9EE1F}" dt="2024-06-11T16:30:33.944" v="205" actId="20577"/>
        <pc:sldMkLst>
          <pc:docMk/>
          <pc:sldMk cId="2692268443" sldId="340"/>
        </pc:sldMkLst>
        <pc:spChg chg="mod">
          <ac:chgData name="Vanessa Higgins" userId="S::vanessa.higgins@manchester.ac.uk::5d2ea04e-bc19-430e-b601-b3264b5c7307" providerId="AD" clId="Web-{F7F39D56-630A-552B-CBD6-B3BE90F9EE1F}" dt="2024-06-11T16:30:33.944" v="205" actId="20577"/>
          <ac:spMkLst>
            <pc:docMk/>
            <pc:sldMk cId="2692268443" sldId="340"/>
            <ac:spMk id="3" creationId="{C6652999-C6CB-C01C-5A2C-AB084420BCDA}"/>
          </ac:spMkLst>
        </pc:spChg>
      </pc:sldChg>
      <pc:sldChg chg="addSp delSp modSp">
        <pc:chgData name="Vanessa Higgins" userId="S::vanessa.higgins@manchester.ac.uk::5d2ea04e-bc19-430e-b601-b3264b5c7307" providerId="AD" clId="Web-{F7F39D56-630A-552B-CBD6-B3BE90F9EE1F}" dt="2024-06-11T16:33:13.140" v="219"/>
        <pc:sldMkLst>
          <pc:docMk/>
          <pc:sldMk cId="2511798139" sldId="344"/>
        </pc:sldMkLst>
        <pc:spChg chg="mod">
          <ac:chgData name="Vanessa Higgins" userId="S::vanessa.higgins@manchester.ac.uk::5d2ea04e-bc19-430e-b601-b3264b5c7307" providerId="AD" clId="Web-{F7F39D56-630A-552B-CBD6-B3BE90F9EE1F}" dt="2024-06-11T16:15:44.317" v="108" actId="20577"/>
          <ac:spMkLst>
            <pc:docMk/>
            <pc:sldMk cId="2511798139" sldId="344"/>
            <ac:spMk id="2" creationId="{1C290C0B-7778-529E-875C-129A6FB7A29A}"/>
          </ac:spMkLst>
        </pc:spChg>
        <pc:spChg chg="del mod">
          <ac:chgData name="Vanessa Higgins" userId="S::vanessa.higgins@manchester.ac.uk::5d2ea04e-bc19-430e-b601-b3264b5c7307" providerId="AD" clId="Web-{F7F39D56-630A-552B-CBD6-B3BE90F9EE1F}" dt="2024-06-11T16:15:26.488" v="101"/>
          <ac:spMkLst>
            <pc:docMk/>
            <pc:sldMk cId="2511798139" sldId="344"/>
            <ac:spMk id="6" creationId="{D3EA49AF-F325-9FA1-54E9-62CE4B079A2D}"/>
          </ac:spMkLst>
        </pc:spChg>
        <pc:picChg chg="del mod">
          <ac:chgData name="Vanessa Higgins" userId="S::vanessa.higgins@manchester.ac.uk::5d2ea04e-bc19-430e-b601-b3264b5c7307" providerId="AD" clId="Web-{F7F39D56-630A-552B-CBD6-B3BE90F9EE1F}" dt="2024-06-11T16:31:27.900" v="206"/>
          <ac:picMkLst>
            <pc:docMk/>
            <pc:sldMk cId="2511798139" sldId="344"/>
            <ac:picMk id="3" creationId="{CC8A29FF-3C69-59FB-19A8-B111D22ABDDD}"/>
          </ac:picMkLst>
        </pc:picChg>
        <pc:picChg chg="del">
          <ac:chgData name="Vanessa Higgins" userId="S::vanessa.higgins@manchester.ac.uk::5d2ea04e-bc19-430e-b601-b3264b5c7307" providerId="AD" clId="Web-{F7F39D56-630A-552B-CBD6-B3BE90F9EE1F}" dt="2024-06-11T16:15:14.971" v="96"/>
          <ac:picMkLst>
            <pc:docMk/>
            <pc:sldMk cId="2511798139" sldId="344"/>
            <ac:picMk id="7" creationId="{AF3C94DB-3527-FD7B-A152-65C7CACCB619}"/>
          </ac:picMkLst>
        </pc:picChg>
        <pc:picChg chg="add del mod">
          <ac:chgData name="Vanessa Higgins" userId="S::vanessa.higgins@manchester.ac.uk::5d2ea04e-bc19-430e-b601-b3264b5c7307" providerId="AD" clId="Web-{F7F39D56-630A-552B-CBD6-B3BE90F9EE1F}" dt="2024-06-11T16:16:05.162" v="118"/>
          <ac:picMkLst>
            <pc:docMk/>
            <pc:sldMk cId="2511798139" sldId="344"/>
            <ac:picMk id="8" creationId="{5734BBDF-C039-360F-0B6F-8122E73E08D5}"/>
          </ac:picMkLst>
        </pc:picChg>
        <pc:picChg chg="add del mod">
          <ac:chgData name="Vanessa Higgins" userId="S::vanessa.higgins@manchester.ac.uk::5d2ea04e-bc19-430e-b601-b3264b5c7307" providerId="AD" clId="Web-{F7F39D56-630A-552B-CBD6-B3BE90F9EE1F}" dt="2024-06-11T16:16:05.162" v="117"/>
          <ac:picMkLst>
            <pc:docMk/>
            <pc:sldMk cId="2511798139" sldId="344"/>
            <ac:picMk id="10" creationId="{2CA4A8CC-F0F6-B09C-E0B9-F5A853772BC0}"/>
          </ac:picMkLst>
        </pc:picChg>
        <pc:picChg chg="add del mod">
          <ac:chgData name="Vanessa Higgins" userId="S::vanessa.higgins@manchester.ac.uk::5d2ea04e-bc19-430e-b601-b3264b5c7307" providerId="AD" clId="Web-{F7F39D56-630A-552B-CBD6-B3BE90F9EE1F}" dt="2024-06-11T16:16:05.162" v="116"/>
          <ac:picMkLst>
            <pc:docMk/>
            <pc:sldMk cId="2511798139" sldId="344"/>
            <ac:picMk id="13" creationId="{7A11A83E-75CE-1B45-E9F3-829551335C52}"/>
          </ac:picMkLst>
        </pc:picChg>
        <pc:picChg chg="add mod">
          <ac:chgData name="Vanessa Higgins" userId="S::vanessa.higgins@manchester.ac.uk::5d2ea04e-bc19-430e-b601-b3264b5c7307" providerId="AD" clId="Web-{F7F39D56-630A-552B-CBD6-B3BE90F9EE1F}" dt="2024-06-11T16:16:14.287" v="121" actId="1076"/>
          <ac:picMkLst>
            <pc:docMk/>
            <pc:sldMk cId="2511798139" sldId="344"/>
            <ac:picMk id="15" creationId="{2DCA6227-B5C4-B08A-6C4C-F9EB298C162C}"/>
          </ac:picMkLst>
        </pc:picChg>
        <pc:picChg chg="add mod">
          <ac:chgData name="Vanessa Higgins" userId="S::vanessa.higgins@manchester.ac.uk::5d2ea04e-bc19-430e-b601-b3264b5c7307" providerId="AD" clId="Web-{F7F39D56-630A-552B-CBD6-B3BE90F9EE1F}" dt="2024-06-11T16:16:14.303" v="122" actId="1076"/>
          <ac:picMkLst>
            <pc:docMk/>
            <pc:sldMk cId="2511798139" sldId="344"/>
            <ac:picMk id="17" creationId="{718BA630-9524-CB5C-7385-488324212EC7}"/>
          </ac:picMkLst>
        </pc:picChg>
        <pc:picChg chg="add mod">
          <ac:chgData name="Vanessa Higgins" userId="S::vanessa.higgins@manchester.ac.uk::5d2ea04e-bc19-430e-b601-b3264b5c7307" providerId="AD" clId="Web-{F7F39D56-630A-552B-CBD6-B3BE90F9EE1F}" dt="2024-06-11T16:32:05.934" v="210"/>
          <ac:picMkLst>
            <pc:docMk/>
            <pc:sldMk cId="2511798139" sldId="344"/>
            <ac:picMk id="18" creationId="{2219171C-18CE-DF39-FE05-685D67E206ED}"/>
          </ac:picMkLst>
        </pc:picChg>
        <pc:picChg chg="add del mod">
          <ac:chgData name="Vanessa Higgins" userId="S::vanessa.higgins@manchester.ac.uk::5d2ea04e-bc19-430e-b601-b3264b5c7307" providerId="AD" clId="Web-{F7F39D56-630A-552B-CBD6-B3BE90F9EE1F}" dt="2024-06-11T16:33:13.140" v="219"/>
          <ac:picMkLst>
            <pc:docMk/>
            <pc:sldMk cId="2511798139" sldId="344"/>
            <ac:picMk id="19" creationId="{17159534-CF7B-00E1-A7B7-E42ABAF2E149}"/>
          </ac:picMkLst>
        </pc:picChg>
      </pc:sldChg>
      <pc:sldChg chg="modSp">
        <pc:chgData name="Vanessa Higgins" userId="S::vanessa.higgins@manchester.ac.uk::5d2ea04e-bc19-430e-b601-b3264b5c7307" providerId="AD" clId="Web-{F7F39D56-630A-552B-CBD6-B3BE90F9EE1F}" dt="2024-06-11T16:27:15.730" v="143" actId="1076"/>
        <pc:sldMkLst>
          <pc:docMk/>
          <pc:sldMk cId="585288724" sldId="397"/>
        </pc:sldMkLst>
        <pc:spChg chg="mod">
          <ac:chgData name="Vanessa Higgins" userId="S::vanessa.higgins@manchester.ac.uk::5d2ea04e-bc19-430e-b601-b3264b5c7307" providerId="AD" clId="Web-{F7F39D56-630A-552B-CBD6-B3BE90F9EE1F}" dt="2024-06-11T16:27:15.730" v="143" actId="1076"/>
          <ac:spMkLst>
            <pc:docMk/>
            <pc:sldMk cId="585288724" sldId="397"/>
            <ac:spMk id="2" creationId="{00000000-0000-0000-0000-000000000000}"/>
          </ac:spMkLst>
        </pc:spChg>
      </pc:sldChg>
      <pc:sldChg chg="modSp">
        <pc:chgData name="Vanessa Higgins" userId="S::vanessa.higgins@manchester.ac.uk::5d2ea04e-bc19-430e-b601-b3264b5c7307" providerId="AD" clId="Web-{F7F39D56-630A-552B-CBD6-B3BE90F9EE1F}" dt="2024-06-11T16:28:45.438" v="144" actId="1076"/>
        <pc:sldMkLst>
          <pc:docMk/>
          <pc:sldMk cId="3008079195" sldId="398"/>
        </pc:sldMkLst>
        <pc:spChg chg="mod">
          <ac:chgData name="Vanessa Higgins" userId="S::vanessa.higgins@manchester.ac.uk::5d2ea04e-bc19-430e-b601-b3264b5c7307" providerId="AD" clId="Web-{F7F39D56-630A-552B-CBD6-B3BE90F9EE1F}" dt="2024-06-11T16:28:45.438" v="144" actId="1076"/>
          <ac:spMkLst>
            <pc:docMk/>
            <pc:sldMk cId="3008079195" sldId="398"/>
            <ac:spMk id="2" creationId="{A34587CA-4807-C6C1-FE42-6CC39BECBD4F}"/>
          </ac:spMkLst>
        </pc:spChg>
      </pc:sldChg>
      <pc:sldChg chg="ord">
        <pc:chgData name="Vanessa Higgins" userId="S::vanessa.higgins@manchester.ac.uk::5d2ea04e-bc19-430e-b601-b3264b5c7307" providerId="AD" clId="Web-{F7F39D56-630A-552B-CBD6-B3BE90F9EE1F}" dt="2024-06-11T16:13:49.420" v="95"/>
        <pc:sldMkLst>
          <pc:docMk/>
          <pc:sldMk cId="2019309451" sldId="415"/>
        </pc:sldMkLst>
      </pc:sldChg>
      <pc:sldChg chg="modSp delAnim">
        <pc:chgData name="Vanessa Higgins" userId="S::vanessa.higgins@manchester.ac.uk::5d2ea04e-bc19-430e-b601-b3264b5c7307" providerId="AD" clId="Web-{F7F39D56-630A-552B-CBD6-B3BE90F9EE1F}" dt="2024-06-11T16:35:32.429" v="240"/>
        <pc:sldMkLst>
          <pc:docMk/>
          <pc:sldMk cId="918698065" sldId="421"/>
        </pc:sldMkLst>
        <pc:spChg chg="mod">
          <ac:chgData name="Vanessa Higgins" userId="S::vanessa.higgins@manchester.ac.uk::5d2ea04e-bc19-430e-b601-b3264b5c7307" providerId="AD" clId="Web-{F7F39D56-630A-552B-CBD6-B3BE90F9EE1F}" dt="2024-06-11T16:17:04.306" v="128" actId="20577"/>
          <ac:spMkLst>
            <pc:docMk/>
            <pc:sldMk cId="918698065" sldId="421"/>
            <ac:spMk id="9" creationId="{3B57FF68-F4BB-13E1-69FC-3E9ED7EC3C2E}"/>
          </ac:spMkLst>
        </pc:spChg>
      </pc:sldChg>
      <pc:sldChg chg="addSp modSp ord">
        <pc:chgData name="Vanessa Higgins" userId="S::vanessa.higgins@manchester.ac.uk::5d2ea04e-bc19-430e-b601-b3264b5c7307" providerId="AD" clId="Web-{F7F39D56-630A-552B-CBD6-B3BE90F9EE1F}" dt="2024-06-11T16:34:59.974" v="239" actId="20577"/>
        <pc:sldMkLst>
          <pc:docMk/>
          <pc:sldMk cId="863410243" sldId="422"/>
        </pc:sldMkLst>
        <pc:spChg chg="mod">
          <ac:chgData name="Vanessa Higgins" userId="S::vanessa.higgins@manchester.ac.uk::5d2ea04e-bc19-430e-b601-b3264b5c7307" providerId="AD" clId="Web-{F7F39D56-630A-552B-CBD6-B3BE90F9EE1F}" dt="2024-06-11T16:33:31.360" v="223" actId="20577"/>
          <ac:spMkLst>
            <pc:docMk/>
            <pc:sldMk cId="863410243" sldId="422"/>
            <ac:spMk id="2" creationId="{03852F01-795E-1015-AE08-CA213C5C1797}"/>
          </ac:spMkLst>
        </pc:spChg>
        <pc:spChg chg="mod">
          <ac:chgData name="Vanessa Higgins" userId="S::vanessa.higgins@manchester.ac.uk::5d2ea04e-bc19-430e-b601-b3264b5c7307" providerId="AD" clId="Web-{F7F39D56-630A-552B-CBD6-B3BE90F9EE1F}" dt="2024-06-11T16:34:59.974" v="239" actId="20577"/>
          <ac:spMkLst>
            <pc:docMk/>
            <pc:sldMk cId="863410243" sldId="422"/>
            <ac:spMk id="3" creationId="{E3444C39-0EC2-B65B-4DA9-1346B3D48207}"/>
          </ac:spMkLst>
        </pc:spChg>
        <pc:picChg chg="mod ord">
          <ac:chgData name="Vanessa Higgins" userId="S::vanessa.higgins@manchester.ac.uk::5d2ea04e-bc19-430e-b601-b3264b5c7307" providerId="AD" clId="Web-{F7F39D56-630A-552B-CBD6-B3BE90F9EE1F}" dt="2024-06-11T16:34:44.005" v="234"/>
          <ac:picMkLst>
            <pc:docMk/>
            <pc:sldMk cId="863410243" sldId="422"/>
            <ac:picMk id="5" creationId="{10918420-ED3A-CCC3-4B65-2164CDEA0BA9}"/>
          </ac:picMkLst>
        </pc:picChg>
        <pc:picChg chg="mod ord">
          <ac:chgData name="Vanessa Higgins" userId="S::vanessa.higgins@manchester.ac.uk::5d2ea04e-bc19-430e-b601-b3264b5c7307" providerId="AD" clId="Web-{F7F39D56-630A-552B-CBD6-B3BE90F9EE1F}" dt="2024-06-11T16:34:39.239" v="233"/>
          <ac:picMkLst>
            <pc:docMk/>
            <pc:sldMk cId="863410243" sldId="422"/>
            <ac:picMk id="6" creationId="{48FF6A87-0B33-3542-1033-DB3360676E50}"/>
          </ac:picMkLst>
        </pc:picChg>
        <pc:picChg chg="add mod">
          <ac:chgData name="Vanessa Higgins" userId="S::vanessa.higgins@manchester.ac.uk::5d2ea04e-bc19-430e-b601-b3264b5c7307" providerId="AD" clId="Web-{F7F39D56-630A-552B-CBD6-B3BE90F9EE1F}" dt="2024-06-11T16:33:49.971" v="229" actId="14100"/>
          <ac:picMkLst>
            <pc:docMk/>
            <pc:sldMk cId="863410243" sldId="422"/>
            <ac:picMk id="7" creationId="{8D993EA2-0325-3571-2D82-5E645C26EBED}"/>
          </ac:picMkLst>
        </pc:picChg>
      </pc:sldChg>
      <pc:sldChg chg="del">
        <pc:chgData name="Vanessa Higgins" userId="S::vanessa.higgins@manchester.ac.uk::5d2ea04e-bc19-430e-b601-b3264b5c7307" providerId="AD" clId="Web-{F7F39D56-630A-552B-CBD6-B3BE90F9EE1F}" dt="2024-06-11T16:16:18.662" v="123"/>
        <pc:sldMkLst>
          <pc:docMk/>
          <pc:sldMk cId="928529863" sldId="428"/>
        </pc:sldMkLst>
      </pc:sldChg>
      <pc:sldChg chg="addSp delSp modSp add del modNotes">
        <pc:chgData name="Vanessa Higgins" userId="S::vanessa.higgins@manchester.ac.uk::5d2ea04e-bc19-430e-b601-b3264b5c7307" providerId="AD" clId="Web-{F7F39D56-630A-552B-CBD6-B3BE90F9EE1F}" dt="2024-06-11T18:36:17.927" v="462"/>
        <pc:sldMkLst>
          <pc:docMk/>
          <pc:sldMk cId="2338180414" sldId="430"/>
        </pc:sldMkLst>
        <pc:spChg chg="mod">
          <ac:chgData name="Vanessa Higgins" userId="S::vanessa.higgins@manchester.ac.uk::5d2ea04e-bc19-430e-b601-b3264b5c7307" providerId="AD" clId="Web-{F7F39D56-630A-552B-CBD6-B3BE90F9EE1F}" dt="2024-06-11T16:39:40.646" v="324" actId="1076"/>
          <ac:spMkLst>
            <pc:docMk/>
            <pc:sldMk cId="2338180414" sldId="430"/>
            <ac:spMk id="3" creationId="{E3444C39-0EC2-B65B-4DA9-1346B3D48207}"/>
          </ac:spMkLst>
        </pc:spChg>
        <pc:picChg chg="add del mod">
          <ac:chgData name="Vanessa Higgins" userId="S::vanessa.higgins@manchester.ac.uk::5d2ea04e-bc19-430e-b601-b3264b5c7307" providerId="AD" clId="Web-{F7F39D56-630A-552B-CBD6-B3BE90F9EE1F}" dt="2024-06-11T16:39:06.504" v="313"/>
          <ac:picMkLst>
            <pc:docMk/>
            <pc:sldMk cId="2338180414" sldId="430"/>
            <ac:picMk id="5" creationId="{580E9BDF-C604-D712-E411-A265DC36ABE8}"/>
          </ac:picMkLst>
        </pc:picChg>
        <pc:picChg chg="add del mod">
          <ac:chgData name="Vanessa Higgins" userId="S::vanessa.higgins@manchester.ac.uk::5d2ea04e-bc19-430e-b601-b3264b5c7307" providerId="AD" clId="Web-{F7F39D56-630A-552B-CBD6-B3BE90F9EE1F}" dt="2024-06-11T16:39:06.488" v="312"/>
          <ac:picMkLst>
            <pc:docMk/>
            <pc:sldMk cId="2338180414" sldId="430"/>
            <ac:picMk id="6" creationId="{11F4109F-F91E-C2D3-40CB-EC71B079A6C1}"/>
          </ac:picMkLst>
        </pc:picChg>
        <pc:picChg chg="add del mod">
          <ac:chgData name="Vanessa Higgins" userId="S::vanessa.higgins@manchester.ac.uk::5d2ea04e-bc19-430e-b601-b3264b5c7307" providerId="AD" clId="Web-{F7F39D56-630A-552B-CBD6-B3BE90F9EE1F}" dt="2024-06-11T16:39:06.488" v="311"/>
          <ac:picMkLst>
            <pc:docMk/>
            <pc:sldMk cId="2338180414" sldId="430"/>
            <ac:picMk id="7" creationId="{CA7EAB94-CA94-2DA0-FBCD-A343C777F8B8}"/>
          </ac:picMkLst>
        </pc:picChg>
        <pc:picChg chg="add del mod">
          <ac:chgData name="Vanessa Higgins" userId="S::vanessa.higgins@manchester.ac.uk::5d2ea04e-bc19-430e-b601-b3264b5c7307" providerId="AD" clId="Web-{F7F39D56-630A-552B-CBD6-B3BE90F9EE1F}" dt="2024-06-11T16:39:06.488" v="310"/>
          <ac:picMkLst>
            <pc:docMk/>
            <pc:sldMk cId="2338180414" sldId="430"/>
            <ac:picMk id="8" creationId="{597969E3-6CE9-8219-A7FA-14097361BA23}"/>
          </ac:picMkLst>
        </pc:picChg>
        <pc:picChg chg="add mod">
          <ac:chgData name="Vanessa Higgins" userId="S::vanessa.higgins@manchester.ac.uk::5d2ea04e-bc19-430e-b601-b3264b5c7307" providerId="AD" clId="Web-{F7F39D56-630A-552B-CBD6-B3BE90F9EE1F}" dt="2024-06-11T16:39:44.475" v="325" actId="1076"/>
          <ac:picMkLst>
            <pc:docMk/>
            <pc:sldMk cId="2338180414" sldId="430"/>
            <ac:picMk id="10" creationId="{8E37EA21-E430-2F7F-AEFE-54B54A059D10}"/>
          </ac:picMkLst>
        </pc:picChg>
        <pc:picChg chg="add mod">
          <ac:chgData name="Vanessa Higgins" userId="S::vanessa.higgins@manchester.ac.uk::5d2ea04e-bc19-430e-b601-b3264b5c7307" providerId="AD" clId="Web-{F7F39D56-630A-552B-CBD6-B3BE90F9EE1F}" dt="2024-06-11T16:39:47.709" v="328" actId="1076"/>
          <ac:picMkLst>
            <pc:docMk/>
            <pc:sldMk cId="2338180414" sldId="430"/>
            <ac:picMk id="12" creationId="{2EC586C9-131A-3E0C-670A-69B03B7B7105}"/>
          </ac:picMkLst>
        </pc:picChg>
        <pc:picChg chg="add mod">
          <ac:chgData name="Vanessa Higgins" userId="S::vanessa.higgins@manchester.ac.uk::5d2ea04e-bc19-430e-b601-b3264b5c7307" providerId="AD" clId="Web-{F7F39D56-630A-552B-CBD6-B3BE90F9EE1F}" dt="2024-06-11T16:39:48.647" v="329" actId="1076"/>
          <ac:picMkLst>
            <pc:docMk/>
            <pc:sldMk cId="2338180414" sldId="430"/>
            <ac:picMk id="14" creationId="{46AEF0EC-F3CC-E009-AF8F-CE4E57AB4AD2}"/>
          </ac:picMkLst>
        </pc:picChg>
        <pc:picChg chg="add mod ord">
          <ac:chgData name="Vanessa Higgins" userId="S::vanessa.higgins@manchester.ac.uk::5d2ea04e-bc19-430e-b601-b3264b5c7307" providerId="AD" clId="Web-{F7F39D56-630A-552B-CBD6-B3BE90F9EE1F}" dt="2024-06-11T16:39:46.490" v="327" actId="1076"/>
          <ac:picMkLst>
            <pc:docMk/>
            <pc:sldMk cId="2338180414" sldId="430"/>
            <ac:picMk id="16" creationId="{8D547136-2EFC-7E21-FDDB-934673310227}"/>
          </ac:picMkLst>
        </pc:picChg>
      </pc:sldChg>
      <pc:sldChg chg="del ord">
        <pc:chgData name="Vanessa Higgins" userId="S::vanessa.higgins@manchester.ac.uk::5d2ea04e-bc19-430e-b601-b3264b5c7307" providerId="AD" clId="Web-{F7F39D56-630A-552B-CBD6-B3BE90F9EE1F}" dt="2024-06-11T16:46:10.699" v="458"/>
        <pc:sldMkLst>
          <pc:docMk/>
          <pc:sldMk cId="2508844228" sldId="431"/>
        </pc:sldMkLst>
      </pc:sldChg>
      <pc:sldChg chg="modSp add del ord replId">
        <pc:chgData name="Vanessa Higgins" userId="S::vanessa.higgins@manchester.ac.uk::5d2ea04e-bc19-430e-b601-b3264b5c7307" providerId="AD" clId="Web-{F7F39D56-630A-552B-CBD6-B3BE90F9EE1F}" dt="2024-06-11T18:36:17.911" v="461"/>
        <pc:sldMkLst>
          <pc:docMk/>
          <pc:sldMk cId="1019866832" sldId="432"/>
        </pc:sldMkLst>
        <pc:spChg chg="mod">
          <ac:chgData name="Vanessa Higgins" userId="S::vanessa.higgins@manchester.ac.uk::5d2ea04e-bc19-430e-b601-b3264b5c7307" providerId="AD" clId="Web-{F7F39D56-630A-552B-CBD6-B3BE90F9EE1F}" dt="2024-06-11T16:38:23.158" v="296" actId="20577"/>
          <ac:spMkLst>
            <pc:docMk/>
            <pc:sldMk cId="1019866832" sldId="432"/>
            <ac:spMk id="3" creationId="{E3444C39-0EC2-B65B-4DA9-1346B3D48207}"/>
          </ac:spMkLst>
        </pc:spChg>
        <pc:picChg chg="mod">
          <ac:chgData name="Vanessa Higgins" userId="S::vanessa.higgins@manchester.ac.uk::5d2ea04e-bc19-430e-b601-b3264b5c7307" providerId="AD" clId="Web-{F7F39D56-630A-552B-CBD6-B3BE90F9EE1F}" dt="2024-06-11T16:38:34.361" v="301"/>
          <ac:picMkLst>
            <pc:docMk/>
            <pc:sldMk cId="1019866832" sldId="432"/>
            <ac:picMk id="5" creationId="{580E9BDF-C604-D712-E411-A265DC36ABE8}"/>
          </ac:picMkLst>
        </pc:picChg>
        <pc:picChg chg="mod">
          <ac:chgData name="Vanessa Higgins" userId="S::vanessa.higgins@manchester.ac.uk::5d2ea04e-bc19-430e-b601-b3264b5c7307" providerId="AD" clId="Web-{F7F39D56-630A-552B-CBD6-B3BE90F9EE1F}" dt="2024-06-11T16:38:38.377" v="304"/>
          <ac:picMkLst>
            <pc:docMk/>
            <pc:sldMk cId="1019866832" sldId="432"/>
            <ac:picMk id="6" creationId="{11F4109F-F91E-C2D3-40CB-EC71B079A6C1}"/>
          </ac:picMkLst>
        </pc:picChg>
        <pc:picChg chg="mod ord">
          <ac:chgData name="Vanessa Higgins" userId="S::vanessa.higgins@manchester.ac.uk::5d2ea04e-bc19-430e-b601-b3264b5c7307" providerId="AD" clId="Web-{F7F39D56-630A-552B-CBD6-B3BE90F9EE1F}" dt="2024-06-11T16:38:35.799" v="302"/>
          <ac:picMkLst>
            <pc:docMk/>
            <pc:sldMk cId="1019866832" sldId="432"/>
            <ac:picMk id="7" creationId="{CA7EAB94-CA94-2DA0-FBCD-A343C777F8B8}"/>
          </ac:picMkLst>
        </pc:picChg>
        <pc:picChg chg="mod ord">
          <ac:chgData name="Vanessa Higgins" userId="S::vanessa.higgins@manchester.ac.uk::5d2ea04e-bc19-430e-b601-b3264b5c7307" providerId="AD" clId="Web-{F7F39D56-630A-552B-CBD6-B3BE90F9EE1F}" dt="2024-06-11T16:38:37.143" v="303"/>
          <ac:picMkLst>
            <pc:docMk/>
            <pc:sldMk cId="1019866832" sldId="432"/>
            <ac:picMk id="8" creationId="{597969E3-6CE9-8219-A7FA-14097361BA23}"/>
          </ac:picMkLst>
        </pc:picChg>
      </pc:sldChg>
      <pc:sldChg chg="del">
        <pc:chgData name="Vanessa Higgins" userId="S::vanessa.higgins@manchester.ac.uk::5d2ea04e-bc19-430e-b601-b3264b5c7307" providerId="AD" clId="Web-{F7F39D56-630A-552B-CBD6-B3BE90F9EE1F}" dt="2024-06-11T16:16:21.803" v="124"/>
        <pc:sldMkLst>
          <pc:docMk/>
          <pc:sldMk cId="3857263712" sldId="432"/>
        </pc:sldMkLst>
      </pc:sldChg>
      <pc:sldChg chg="new del">
        <pc:chgData name="Vanessa Higgins" userId="S::vanessa.higgins@manchester.ac.uk::5d2ea04e-bc19-430e-b601-b3264b5c7307" providerId="AD" clId="Web-{F7F39D56-630A-552B-CBD6-B3BE90F9EE1F}" dt="2024-06-11T16:40:23.586" v="331"/>
        <pc:sldMkLst>
          <pc:docMk/>
          <pc:sldMk cId="972168260" sldId="433"/>
        </pc:sldMkLst>
      </pc:sldChg>
      <pc:sldChg chg="modSp add replId modNotes">
        <pc:chgData name="Vanessa Higgins" userId="S::vanessa.higgins@manchester.ac.uk::5d2ea04e-bc19-430e-b601-b3264b5c7307" providerId="AD" clId="Web-{F7F39D56-630A-552B-CBD6-B3BE90F9EE1F}" dt="2024-06-12T08:11:59.918" v="517" actId="20577"/>
        <pc:sldMkLst>
          <pc:docMk/>
          <pc:sldMk cId="4026042366" sldId="433"/>
        </pc:sldMkLst>
        <pc:spChg chg="mod">
          <ac:chgData name="Vanessa Higgins" userId="S::vanessa.higgins@manchester.ac.uk::5d2ea04e-bc19-430e-b601-b3264b5c7307" providerId="AD" clId="Web-{F7F39D56-630A-552B-CBD6-B3BE90F9EE1F}" dt="2024-06-11T16:40:39.603" v="336" actId="20577"/>
          <ac:spMkLst>
            <pc:docMk/>
            <pc:sldMk cId="4026042366" sldId="433"/>
            <ac:spMk id="2" creationId="{1C290C0B-7778-529E-875C-129A6FB7A29A}"/>
          </ac:spMkLst>
        </pc:spChg>
        <pc:spChg chg="mod">
          <ac:chgData name="Vanessa Higgins" userId="S::vanessa.higgins@manchester.ac.uk::5d2ea04e-bc19-430e-b601-b3264b5c7307" providerId="AD" clId="Web-{F7F39D56-630A-552B-CBD6-B3BE90F9EE1F}" dt="2024-06-12T08:11:59.918" v="517" actId="20577"/>
          <ac:spMkLst>
            <pc:docMk/>
            <pc:sldMk cId="4026042366" sldId="433"/>
            <ac:spMk id="3" creationId="{C6652999-C6CB-C01C-5A2C-AB084420BCDA}"/>
          </ac:spMkLst>
        </pc:spChg>
      </pc:sldChg>
    </pc:docChg>
  </pc:docChgLst>
  <pc:docChgLst>
    <pc:chgData name="Jennifer Buckley" userId="S::jennifer.buckley@manchester.ac.uk::905af5bc-a38b-4dfc-ae7c-ac6b00482ce2" providerId="AD" clId="Web-{C5D2A777-A48C-50D4-17C3-BA68B451EDB0}"/>
    <pc:docChg chg="modSld">
      <pc:chgData name="Jennifer Buckley" userId="S::jennifer.buckley@manchester.ac.uk::905af5bc-a38b-4dfc-ae7c-ac6b00482ce2" providerId="AD" clId="Web-{C5D2A777-A48C-50D4-17C3-BA68B451EDB0}" dt="2024-06-11T14:10:16.415" v="47"/>
      <pc:docMkLst>
        <pc:docMk/>
      </pc:docMkLst>
      <pc:sldChg chg="modNotes">
        <pc:chgData name="Jennifer Buckley" userId="S::jennifer.buckley@manchester.ac.uk::905af5bc-a38b-4dfc-ae7c-ac6b00482ce2" providerId="AD" clId="Web-{C5D2A777-A48C-50D4-17C3-BA68B451EDB0}" dt="2024-06-11T14:10:16.415" v="47"/>
        <pc:sldMkLst>
          <pc:docMk/>
          <pc:sldMk cId="2338180414" sldId="43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7T09:08:41.416"/>
    </inkml:context>
    <inkml:brush xml:id="br0">
      <inkml:brushProperty name="width" value="0.05" units="cm"/>
      <inkml:brushProperty name="height" value="0.05" units="cm"/>
    </inkml:brush>
  </inkml:definitions>
  <inkml:trace contextRef="#ctx0" brushRef="#br0">0 1616 24575,'22'-9'0,"-2"0"0,1-1 0,33-23 0,-1 1 0,-18 12 0,529-286 0,19 27 0,392-123 0,27 65 0,-506 185-1365,-420 126-5461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72F38-79D1-4243-9386-C70C10B500B8}" type="datetimeFigureOut">
              <a:rPr lang="en-GB" smtClean="0"/>
              <a:t>12/06/2024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62935-36FB-4F08-8F9E-1239B1EA2CCB}" type="slidenum">
              <a:rPr lang="en-GB" smtClean="0"/>
              <a:t>‹#›</a:t>
            </a:fld>
            <a:endParaRPr lang="en-GB"/>
          </a:p>
        </p:txBody>
      </p:sp>
    </p:spTree>
    <p:extLst>
      <p:ext uri="{BB962C8B-B14F-4D97-AF65-F5344CB8AC3E}">
        <p14:creationId xmlns:p14="http://schemas.microsoft.com/office/powerpoint/2010/main" val="85455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kdataserviceopen.github.io/Teaching_dataset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ukdataserviceopen.github.io/Teaching_datasets/Census" TargetMode="External"/><Relationship Id="rId4" Type="http://schemas.openxmlformats.org/officeDocument/2006/relationships/hyperlink" Target="https://ukdataserviceopen.github.io/Teaching_datasets/Ope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vemanchesterac.sharepoint.com/:w:/r/sites/UKDSTraining/_layouts/15/Doc.aspx?sourcedoc=%7B621CEA38-F0BB-4A44-9038-71FC27718A40%7D&amp;file=Pilot%20report%20June%2024.docx&amp;action=default&amp;mobileredirect=true&amp;DefaultItemOpen=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5E168437-34BD-4E9D-B2C6-9B0ED9AAC9B0}" type="slidenum">
              <a:rPr lang="en-GB" smtClean="0"/>
              <a:t>1</a:t>
            </a:fld>
            <a:endParaRPr lang="en-GB"/>
          </a:p>
        </p:txBody>
      </p:sp>
    </p:spTree>
    <p:extLst>
      <p:ext uri="{BB962C8B-B14F-4D97-AF65-F5344CB8AC3E}">
        <p14:creationId xmlns:p14="http://schemas.microsoft.com/office/powerpoint/2010/main" val="2377801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Info on number of interviewees (out of 10) who mentioned each theme and the number of coded quotes in each theme across all interviews e.g. for number 1, there were 7 interviewees who mentioned the theme and there were 26 coded extracts for this theme across all the interviews. </a:t>
            </a:r>
            <a:endParaRPr lang="en-US"/>
          </a:p>
          <a:p>
            <a:pPr algn="r" rtl="0" fontAlgn="base"/>
            <a:r>
              <a:rPr lang="en-US" sz="1800" b="0" i="0" dirty="0">
                <a:solidFill>
                  <a:srgbClr val="000000"/>
                </a:solidFill>
                <a:effectLst/>
                <a:latin typeface="Arial"/>
                <a:cs typeface="Arial"/>
              </a:rPr>
              <a:t>8 </a:t>
            </a:r>
            <a:endParaRPr lang="en-US" b="0" i="0" dirty="0">
              <a:solidFill>
                <a:srgbClr val="000000"/>
              </a:solidFill>
              <a:effectLst/>
              <a:latin typeface="Arial"/>
              <a:cs typeface="Arial"/>
            </a:endParaRPr>
          </a:p>
          <a:p>
            <a:pPr algn="l" rtl="0" fontAlgn="base"/>
            <a:r>
              <a:rPr lang="en-US" sz="1800" b="0" i="0" dirty="0">
                <a:solidFill>
                  <a:srgbClr val="0D0D0D"/>
                </a:solidFill>
                <a:effectLst/>
                <a:latin typeface="Arial"/>
                <a:cs typeface="Arial"/>
              </a:rPr>
              <a:t>1. Gaining confidence to get started with quantitative data  7, 26</a:t>
            </a:r>
            <a:endParaRPr lang="en-US" b="0" i="0" dirty="0">
              <a:effectLst/>
              <a:latin typeface="Arial"/>
              <a:cs typeface="Arial"/>
            </a:endParaRPr>
          </a:p>
          <a:p>
            <a:pPr marL="285750" indent="-285750" fontAlgn="base">
              <a:buFont typeface="Arial" panose="020B0604020202020204" pitchFamily="34" charset="0"/>
              <a:buChar char="•"/>
              <a:defRPr/>
            </a:pPr>
            <a:r>
              <a:rPr lang="en-US" sz="1200" b="0" i="0" dirty="0">
                <a:solidFill>
                  <a:srgbClr val="000000"/>
                </a:solidFill>
                <a:effectLst/>
                <a:latin typeface="Arial"/>
                <a:cs typeface="Arial"/>
              </a:rPr>
              <a:t>This theme was very strong within the qualitative data. Many of the students expressed a fear of quantitative data, particularly if they were from a qualitative background.</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They used words</a:t>
            </a:r>
            <a:r>
              <a:rPr lang="en-US" sz="1200" b="0" i="1" dirty="0">
                <a:solidFill>
                  <a:srgbClr val="000000"/>
                </a:solidFill>
                <a:effectLst/>
                <a:latin typeface="Arial"/>
                <a:cs typeface="Arial"/>
              </a:rPr>
              <a:t> </a:t>
            </a:r>
            <a:r>
              <a:rPr lang="en-US" sz="1200" b="0" i="0" dirty="0">
                <a:solidFill>
                  <a:srgbClr val="000000"/>
                </a:solidFill>
                <a:effectLst/>
                <a:latin typeface="Arial"/>
                <a:cs typeface="Arial"/>
              </a:rPr>
              <a:t>such as</a:t>
            </a:r>
            <a:r>
              <a:rPr lang="en-US" sz="1200" b="0" i="1" dirty="0">
                <a:solidFill>
                  <a:srgbClr val="000000"/>
                </a:solidFill>
                <a:effectLst/>
                <a:latin typeface="Arial"/>
                <a:cs typeface="Arial"/>
              </a:rPr>
              <a:t> </a:t>
            </a:r>
            <a:r>
              <a:rPr lang="en-US" sz="1200" b="0" i="0" dirty="0">
                <a:solidFill>
                  <a:srgbClr val="000000"/>
                </a:solidFill>
                <a:effectLst/>
                <a:latin typeface="Arial"/>
                <a:cs typeface="Arial"/>
              </a:rPr>
              <a:t>“overwhelming”, “nervous”, “intimidating” and “scary”</a:t>
            </a:r>
            <a:r>
              <a:rPr lang="en-US" sz="1200" b="0" i="1" dirty="0">
                <a:solidFill>
                  <a:srgbClr val="000000"/>
                </a:solidFill>
                <a:effectLst/>
                <a:latin typeface="Arial"/>
                <a:cs typeface="Arial"/>
              </a:rPr>
              <a:t> </a:t>
            </a:r>
            <a:r>
              <a:rPr lang="en-US" sz="1200" b="0" i="0" dirty="0">
                <a:solidFill>
                  <a:srgbClr val="000000"/>
                </a:solidFill>
                <a:effectLst/>
                <a:latin typeface="Arial"/>
                <a:cs typeface="Arial"/>
              </a:rPr>
              <a:t>in relation to how they felt about quantitative methods</a:t>
            </a:r>
          </a:p>
          <a:p>
            <a:pPr marL="285750" indent="-285750" fontAlgn="base">
              <a:buFont typeface="Arial" panose="020B0604020202020204" pitchFamily="34" charset="0"/>
              <a:buChar char="•"/>
            </a:pPr>
            <a:r>
              <a:rPr lang="en-US" sz="1200" b="0" i="0" dirty="0">
                <a:solidFill>
                  <a:srgbClr val="000000"/>
                </a:solidFill>
                <a:effectLst/>
                <a:latin typeface="Arial"/>
                <a:cs typeface="Arial"/>
              </a:rPr>
              <a:t>This reflects the literature and theory around </a:t>
            </a:r>
            <a:r>
              <a:rPr lang="en-US" sz="1200" b="0" i="0" err="1">
                <a:solidFill>
                  <a:srgbClr val="000000"/>
                </a:solidFill>
                <a:effectLst/>
                <a:latin typeface="Arial"/>
                <a:cs typeface="Arial"/>
              </a:rPr>
              <a:t>maths</a:t>
            </a:r>
            <a:r>
              <a:rPr lang="en-US" sz="1200" b="0" i="0" dirty="0">
                <a:solidFill>
                  <a:srgbClr val="000000"/>
                </a:solidFill>
                <a:effectLst/>
                <a:latin typeface="Arial"/>
                <a:cs typeface="Arial"/>
              </a:rPr>
              <a:t> and statistical anxiety in social science students</a:t>
            </a:r>
            <a:r>
              <a:rPr lang="en-US" dirty="0">
                <a:solidFill>
                  <a:srgbClr val="000000"/>
                </a:solidFill>
                <a:latin typeface="Arial"/>
                <a:cs typeface="Arial"/>
              </a:rPr>
              <a:t> </a:t>
            </a:r>
            <a:endParaRPr lang="en-US" sz="1200" b="0" i="0">
              <a:solidFill>
                <a:srgbClr val="000000"/>
              </a:solidFill>
              <a:effectLst/>
              <a:latin typeface="Arial" panose="020B0604020202020204" pitchFamily="34" charset="0"/>
              <a:cs typeface="Arial"/>
            </a:endParaRPr>
          </a:p>
          <a:p>
            <a:pPr marL="285750" indent="-285750" fontAlgn="base">
              <a:buFont typeface="Arial" panose="020B0604020202020204" pitchFamily="34" charset="0"/>
              <a:buChar char="•"/>
              <a:defRPr/>
            </a:pPr>
            <a:r>
              <a:rPr lang="en-US" sz="1200" b="0" i="0" dirty="0">
                <a:solidFill>
                  <a:srgbClr val="000000"/>
                </a:solidFill>
                <a:effectLst/>
                <a:latin typeface="Arial"/>
                <a:cs typeface="Arial"/>
              </a:rPr>
              <a:t>There was a strong sense that the training events had given the participants confidence to get started with quantitative data and to overcome the fears they had expressed</a:t>
            </a:r>
            <a:r>
              <a:rPr lang="en-US" dirty="0">
                <a:solidFill>
                  <a:srgbClr val="000000"/>
                </a:solidFill>
                <a:latin typeface="Arial"/>
                <a:cs typeface="Arial"/>
              </a:rPr>
              <a:t> </a:t>
            </a:r>
            <a:r>
              <a:rPr lang="en-US" sz="1200" b="0" i="0" dirty="0">
                <a:solidFill>
                  <a:srgbClr val="000000"/>
                </a:solidFill>
                <a:effectLst/>
                <a:latin typeface="Arial"/>
                <a:cs typeface="Arial"/>
              </a:rPr>
              <a:t> - read out quote on slide</a:t>
            </a:r>
            <a:r>
              <a:rPr lang="en-GB" sz="1800" b="0" i="1" u="none" strike="noStrike" baseline="0" dirty="0">
                <a:solidFill>
                  <a:srgbClr val="702082"/>
                </a:solidFill>
              </a:rPr>
              <a:t>“</a:t>
            </a:r>
            <a:r>
              <a:rPr lang="en-GB" sz="1800" b="0" i="1" dirty="0">
                <a:solidFill>
                  <a:srgbClr val="702082"/>
                </a:solidFill>
              </a:rPr>
              <a:t>If I just get a dataset I kind of get a bit overwhelmed and think I don't really know what to do with this. I</a:t>
            </a:r>
            <a:r>
              <a:rPr lang="en-GB" sz="1800" b="0" i="1" u="none" strike="noStrike" baseline="0" dirty="0">
                <a:solidFill>
                  <a:srgbClr val="702082"/>
                </a:solidFill>
              </a:rPr>
              <a:t> don't have a quant background and I really value attending those events because they give you an oversight of, because I guess I'm a bit more nervous about my quant skills so I, kind of, I really like being able to go to the events because they kind of break it down and explain it to you and it makes it less scary in a way</a:t>
            </a:r>
            <a:r>
              <a:rPr lang="en-GB" sz="1800" b="0" i="0" u="none" strike="noStrike" baseline="0" dirty="0">
                <a:solidFill>
                  <a:srgbClr val="702082"/>
                </a:solidFill>
              </a:rPr>
              <a:t>”</a:t>
            </a:r>
            <a:r>
              <a:rPr lang="en-GB" sz="1800" b="0" dirty="0">
                <a:solidFill>
                  <a:srgbClr val="702082"/>
                </a:solidFill>
              </a:rPr>
              <a:t> </a:t>
            </a:r>
            <a:endParaRPr lang="en-GB" sz="1800" b="0">
              <a:solidFill>
                <a:srgbClr val="702082"/>
              </a:solidFill>
              <a:latin typeface="Times New Roman" panose="02020603050405020304" pitchFamily="18" charset="0"/>
              <a:cs typeface="Times New Roman"/>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Others used phrases such as “First step, “getting started”, “a step in the door “kick-off” and “primer”. </a:t>
            </a: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They described how they didn’t know where to start and how it was even difficult </a:t>
            </a:r>
            <a:r>
              <a:rPr lang="en-GB" b="0" i="0" dirty="0">
                <a:cs typeface="Calibri"/>
              </a:rPr>
              <a:t>to describe what they were missing…..they felt stupid for asking basic questions</a:t>
            </a:r>
            <a:r>
              <a:rPr lang="en-US" sz="1200" b="0" i="0" dirty="0">
                <a:solidFill>
                  <a:srgbClr val="000000"/>
                </a:solidFill>
                <a:effectLst/>
                <a:latin typeface="Arial"/>
                <a:cs typeface="Arial"/>
              </a:rPr>
              <a:t> </a:t>
            </a:r>
            <a:endParaRPr lang="en-US" i="0" dirty="0">
              <a:latin typeface="Arial"/>
              <a:ea typeface="Calibri" panose="020F0502020204030204"/>
              <a:cs typeface="Arial"/>
            </a:endParaRPr>
          </a:p>
          <a:p>
            <a:endParaRPr lang="en-US" dirty="0">
              <a:ea typeface="Calibri" panose="020F0502020204030204"/>
              <a:cs typeface="Calibri"/>
            </a:endParaRPr>
          </a:p>
          <a:p>
            <a:pPr algn="l" rtl="0" fontAlgn="base"/>
            <a:r>
              <a:rPr lang="en-US" sz="1200" b="0" i="0" dirty="0">
                <a:solidFill>
                  <a:srgbClr val="0D0D0D"/>
                </a:solidFill>
                <a:effectLst/>
                <a:latin typeface="Arial"/>
                <a:cs typeface="Arial"/>
              </a:rPr>
              <a:t>2. Planning and designing research and assessing data sources   10, 46</a:t>
            </a:r>
          </a:p>
          <a:p>
            <a:pPr marL="285750" indent="-285750" fontAlgn="base">
              <a:buFont typeface="Arial" panose="020B0604020202020204" pitchFamily="34" charset="0"/>
              <a:buChar char="•"/>
            </a:pPr>
            <a:r>
              <a:rPr lang="en-US" sz="1200" b="0" i="0" dirty="0">
                <a:solidFill>
                  <a:srgbClr val="000000"/>
                </a:solidFill>
                <a:effectLst/>
                <a:latin typeface="Arial"/>
                <a:cs typeface="Arial"/>
              </a:rPr>
              <a:t>This theme was very strong and, in fact, was covered by all the student participants.</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285750" indent="-285750" fontAlgn="base">
              <a:buFont typeface="Arial" panose="020B0604020202020204" pitchFamily="34" charset="0"/>
              <a:buChar char="•"/>
            </a:pPr>
            <a:r>
              <a:rPr lang="en-US" sz="1200" b="0" i="0" dirty="0">
                <a:solidFill>
                  <a:srgbClr val="000000"/>
                </a:solidFill>
                <a:effectLst/>
                <a:latin typeface="Arial"/>
                <a:cs typeface="Arial"/>
              </a:rPr>
              <a:t>It was built upon repeated references to the students commenting that they had learnt the skills needed for the early stages of the research process, such as scoping the research and planning or designing the research, rather than </a:t>
            </a:r>
            <a:r>
              <a:rPr lang="en-US" sz="1200" b="0" i="1" dirty="0">
                <a:solidFill>
                  <a:srgbClr val="000000"/>
                </a:solidFill>
                <a:effectLst/>
                <a:latin typeface="Arial"/>
                <a:cs typeface="Arial"/>
              </a:rPr>
              <a:t>conducting</a:t>
            </a:r>
            <a:r>
              <a:rPr lang="en-US" sz="1200" b="0" i="0" dirty="0">
                <a:solidFill>
                  <a:srgbClr val="000000"/>
                </a:solidFill>
                <a:effectLst/>
                <a:latin typeface="Arial"/>
                <a:cs typeface="Arial"/>
              </a:rPr>
              <a:t> the research or analyses.</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 participants made references to the importance of the training event for learning about the provenance of the data, the availability of the data and how to access it For instance,   </a:t>
            </a:r>
          </a:p>
          <a:p>
            <a:pPr algn="l" rtl="0" fontAlgn="base"/>
            <a:r>
              <a:rPr lang="en-US" sz="1200" b="0" i="1" dirty="0">
                <a:solidFill>
                  <a:srgbClr val="000000"/>
                </a:solidFill>
                <a:effectLst/>
                <a:latin typeface="Arial"/>
                <a:cs typeface="Arial"/>
              </a:rPr>
              <a:t>“Getting the insight to how the different parts of data are collected, what's done, who's responsible for which areas, and hearing about how the information all comes together from all the different sectors.” (Participant 1, Undergraduate student)</a:t>
            </a:r>
            <a:r>
              <a:rPr lang="en-US" sz="1200" b="0" i="0" dirty="0">
                <a:solidFill>
                  <a:srgbClr val="000000"/>
                </a:solidFill>
                <a:effectLst/>
                <a:latin typeface="Arial"/>
                <a:cs typeface="Arial"/>
              </a:rPr>
              <a:t> </a:t>
            </a:r>
          </a:p>
          <a:p>
            <a:pPr marL="285750" indent="-285750" fontAlgn="base">
              <a:buFont typeface="Arial" panose="020B0604020202020204" pitchFamily="34" charset="0"/>
              <a:buChar char="•"/>
            </a:pPr>
            <a:r>
              <a:rPr lang="en-US" sz="1200" b="0" i="0" dirty="0">
                <a:solidFill>
                  <a:srgbClr val="000000"/>
                </a:solidFill>
                <a:effectLst/>
                <a:latin typeface="Arial"/>
                <a:cs typeface="Arial"/>
              </a:rPr>
              <a:t>This is no surprise given the topics that we teach at the UKDS.</a:t>
            </a:r>
            <a:r>
              <a:rPr lang="en-US" dirty="0">
                <a:solidFill>
                  <a:srgbClr val="000000"/>
                </a:solidFill>
                <a:latin typeface="Arial"/>
                <a:cs typeface="Arial"/>
              </a:rPr>
              <a:t> </a:t>
            </a:r>
            <a:endParaRPr lang="en-US" sz="1200" b="0" i="0" dirty="0">
              <a:solidFill>
                <a:srgbClr val="000000"/>
              </a:solidFill>
              <a:effectLst/>
              <a:latin typeface="Segoe UI" panose="020B0502040204020203" pitchFamily="34" charset="0"/>
              <a:cs typeface="Segoe UI"/>
            </a:endParaRPr>
          </a:p>
          <a:p>
            <a:pPr marL="285750" indent="-285750" fontAlgn="base">
              <a:buFont typeface="Arial" panose="020B0604020202020204" pitchFamily="34" charset="0"/>
              <a:buChar char="•"/>
              <a:defRPr/>
            </a:pPr>
            <a:r>
              <a:rPr lang="en-US" sz="1000" b="0" i="0" dirty="0">
                <a:solidFill>
                  <a:srgbClr val="000000"/>
                </a:solidFill>
                <a:effectLst/>
                <a:latin typeface="Arial"/>
                <a:cs typeface="Arial"/>
              </a:rPr>
              <a:t>Participants valued the learning they had experienced about the potential of data sources for research and how the events had helped with scoping their research design (see quote on slide)</a:t>
            </a:r>
            <a:r>
              <a:rPr lang="en-US" sz="1000" dirty="0">
                <a:solidFill>
                  <a:srgbClr val="000000"/>
                </a:solidFill>
                <a:latin typeface="Arial"/>
                <a:cs typeface="Arial"/>
              </a:rPr>
              <a:t> </a:t>
            </a:r>
            <a:r>
              <a:rPr lang="en-US" sz="1000" b="0" i="0" dirty="0">
                <a:solidFill>
                  <a:srgbClr val="000000"/>
                </a:solidFill>
                <a:effectLst/>
                <a:latin typeface="Arial"/>
                <a:cs typeface="Arial"/>
              </a:rPr>
              <a:t> - so for this particular student the training event they attended had helped them to shape their research </a:t>
            </a:r>
            <a:r>
              <a:rPr lang="en-US" sz="1000" b="0" i="0" err="1">
                <a:solidFill>
                  <a:srgbClr val="000000"/>
                </a:solidFill>
                <a:effectLst/>
                <a:latin typeface="Arial"/>
                <a:cs typeface="Arial"/>
              </a:rPr>
              <a:t>popsoal</a:t>
            </a:r>
            <a:r>
              <a:rPr lang="en-US" sz="1000" b="0" i="0" dirty="0">
                <a:solidFill>
                  <a:srgbClr val="000000"/>
                </a:solidFill>
                <a:effectLst/>
                <a:latin typeface="Arial"/>
                <a:cs typeface="Arial"/>
              </a:rPr>
              <a:t> and dissertation, because they knew more about the kinds of data available and what can be done with it.</a:t>
            </a:r>
            <a:r>
              <a:rPr lang="en-US" sz="1000" dirty="0">
                <a:solidFill>
                  <a:srgbClr val="000000"/>
                </a:solidFill>
                <a:latin typeface="Arial"/>
                <a:cs typeface="Arial"/>
              </a:rPr>
              <a:t>  </a:t>
            </a:r>
            <a:endParaRPr lang="en-US" sz="1000" b="0" i="0" dirty="0">
              <a:solidFill>
                <a:srgbClr val="000000"/>
              </a:solidFill>
              <a:effectLst/>
              <a:latin typeface="Arial" panose="020B0604020202020204" pitchFamily="34" charset="0"/>
              <a:cs typeface="Arial"/>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Arial"/>
                <a:cs typeface="Arial"/>
              </a:rPr>
              <a:t>For another student, attending the event opened their eyes to how the data could be used for aspects of their own research area that they had not previously considered. ​ </a:t>
            </a:r>
            <a:endParaRPr lang="en-US" b="0" i="0" dirty="0">
              <a:solidFill>
                <a:srgbClr val="000000"/>
              </a:solidFill>
              <a:effectLst/>
              <a:latin typeface="Arial"/>
              <a:cs typeface="Arial"/>
            </a:endParaRPr>
          </a:p>
          <a:p>
            <a:pPr algn="l" rtl="0" fontAlgn="base"/>
            <a:r>
              <a:rPr lang="en-US" sz="1200" b="0" i="0" dirty="0">
                <a:solidFill>
                  <a:srgbClr val="000000"/>
                </a:solidFill>
                <a:effectLst/>
                <a:latin typeface="Arial"/>
                <a:cs typeface="Arial"/>
              </a:rPr>
              <a: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0D0D0D"/>
                </a:solidFill>
                <a:effectLst/>
                <a:latin typeface="Arial"/>
                <a:cs typeface="Arial"/>
              </a:rPr>
              <a:t>3. Applied practical data skills  8, 25</a:t>
            </a:r>
            <a:endParaRPr lang="en-US" b="0" i="0" dirty="0">
              <a:effectLst/>
              <a:latin typeface="Arial"/>
              <a:cs typeface="Arial"/>
            </a:endParaRPr>
          </a:p>
          <a:p>
            <a:pPr algn="l" rtl="0" fontAlgn="base"/>
            <a:endParaRPr lang="en-US" b="0" i="0" dirty="0">
              <a:solidFill>
                <a:srgbClr val="000000"/>
              </a:solidFill>
              <a:effectLst/>
              <a:latin typeface="Segoe UI" panose="020B0502040204020203" pitchFamily="34" charset="0"/>
              <a:cs typeface="Segoe UI"/>
            </a:endParaRPr>
          </a:p>
          <a:p>
            <a:pPr marL="171450" indent="-171450" fontAlgn="base">
              <a:buFont typeface="Arial" panose="020B0604020202020204" pitchFamily="34" charset="0"/>
              <a:buChar char="•"/>
            </a:pPr>
            <a:r>
              <a:rPr lang="en-US" sz="1200" b="0" i="0" dirty="0">
                <a:solidFill>
                  <a:srgbClr val="000000"/>
                </a:solidFill>
                <a:effectLst/>
                <a:latin typeface="Arial"/>
                <a:cs typeface="Arial"/>
              </a:rPr>
              <a:t>The majority of the students </a:t>
            </a:r>
            <a:r>
              <a:rPr lang="en-US" sz="1200" b="0" i="0" err="1">
                <a:solidFill>
                  <a:srgbClr val="000000"/>
                </a:solidFill>
                <a:effectLst/>
                <a:latin typeface="Arial"/>
                <a:cs typeface="Arial"/>
              </a:rPr>
              <a:t>emphasised</a:t>
            </a:r>
            <a:r>
              <a:rPr lang="en-US" sz="1200" b="0" i="0" dirty="0">
                <a:solidFill>
                  <a:srgbClr val="000000"/>
                </a:solidFill>
                <a:effectLst/>
                <a:latin typeface="Arial"/>
                <a:cs typeface="Arial"/>
              </a:rPr>
              <a:t> how useful the events were in terms of providing them with applied, practical skills.</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They discussed how this was an invaluable addition to reading about research in journal articles/books or learning about the theoretical aspects of research within their academic courses.  </a:t>
            </a:r>
            <a:endParaRPr lang="en-US" b="0" i="0" dirty="0">
              <a:solidFill>
                <a:srgbClr val="000000"/>
              </a:solidFill>
              <a:effectLst/>
              <a:latin typeface="Arial"/>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 students described that the online events had provided practical, applied information that was missing from academic courses.  </a:t>
            </a:r>
            <a:endParaRPr lang="en-US" b="0" i="0" dirty="0">
              <a:solidFill>
                <a:srgbClr val="000000"/>
              </a:solidFill>
              <a:effectLst/>
              <a:latin typeface="Arial"/>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One Master’s student mentioned how it was the combination of their degree courses and the online training courses that had led to the acquisition of data skills. </a:t>
            </a:r>
            <a:endParaRPr lang="en-US" b="0" i="0" dirty="0">
              <a:solidFill>
                <a:srgbClr val="000000"/>
              </a:solidFill>
              <a:effectLst/>
              <a:latin typeface="Arial"/>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 In terms of the practical skills they learnt, the students </a:t>
            </a:r>
            <a:r>
              <a:rPr lang="en-US" sz="1200" b="0" i="0" err="1">
                <a:solidFill>
                  <a:srgbClr val="000000"/>
                </a:solidFill>
                <a:effectLst/>
                <a:latin typeface="Arial"/>
                <a:cs typeface="Arial"/>
              </a:rPr>
              <a:t>emphasised</a:t>
            </a:r>
            <a:r>
              <a:rPr lang="en-US" sz="1200" b="0" i="0" dirty="0">
                <a:solidFill>
                  <a:srgbClr val="000000"/>
                </a:solidFill>
                <a:effectLst/>
                <a:latin typeface="Arial"/>
                <a:cs typeface="Arial"/>
              </a:rPr>
              <a:t> that through the online events they had learnt about ethics and data management, pre-analysis data skills such as preparing and cleaning the data and awareness of what particular software tools could do.  </a:t>
            </a:r>
            <a:endParaRPr lang="en-US" b="0" i="0" dirty="0">
              <a:solidFill>
                <a:srgbClr val="000000"/>
              </a:solidFill>
              <a:effectLst/>
              <a:latin typeface="Arial"/>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For one student the practical impact of attending the event was particularly valuable as they were about to present their research to an ethics committee.  </a:t>
            </a:r>
            <a:r>
              <a:rPr lang="en-US" sz="1200" b="0" i="1" dirty="0">
                <a:solidFill>
                  <a:srgbClr val="000000"/>
                </a:solidFill>
                <a:effectLst/>
                <a:latin typeface="Arial"/>
                <a:cs typeface="Arial"/>
              </a:rPr>
              <a:t>“Was about having the confidence to know you were doing it correctly and being in front of a national ethics panel to defend some of your decisions because we had to go to **anon** Ethics Committee, it wasn't just university ethics. So, I think the workshop definitely gave me the confidence to know what I was doing.” (Participant 6, PhD student)</a:t>
            </a:r>
            <a:r>
              <a:rPr lang="en-US" sz="1200" b="0" i="0" dirty="0">
                <a:solidFill>
                  <a:srgbClr val="000000"/>
                </a:solidFill>
                <a:effectLst/>
                <a:latin typeface="Arial"/>
                <a:cs typeface="Arial"/>
              </a:rPr>
              <a:t> </a:t>
            </a: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 students discussed how preparing and cleaning the data was an important aspect of the UKDS training because they had not been able to find this elsewhere.   </a:t>
            </a:r>
            <a:r>
              <a:rPr lang="en-US" sz="1200" b="0" i="1" dirty="0">
                <a:solidFill>
                  <a:srgbClr val="000000"/>
                </a:solidFill>
                <a:effectLst/>
                <a:latin typeface="Arial"/>
                <a:cs typeface="Arial"/>
              </a:rPr>
              <a:t>About how there is a lot of information available about how to interpret data, but less about how to prepare the data, how to clean it And how to use it in a practical way.” (Participant 2, PhD student)  </a:t>
            </a: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In terms of software, the students while not learning how to use software in depth did gain sufficient information to enable them to start using those tools.  </a:t>
            </a:r>
            <a:endParaRPr lang="en-US" b="0" i="0" dirty="0">
              <a:solidFill>
                <a:srgbClr val="000000"/>
              </a:solidFill>
              <a:effectLst/>
              <a:latin typeface="Arial"/>
              <a:cs typeface="Arial"/>
            </a:endParaRPr>
          </a:p>
          <a:p>
            <a:pPr algn="l" rtl="0" fontAlgn="base"/>
            <a:r>
              <a:rPr lang="en-US" sz="1200" b="0" i="0" dirty="0">
                <a:solidFill>
                  <a:srgbClr val="000000"/>
                </a:solidFill>
                <a:effectLst/>
                <a:latin typeface="Arial"/>
                <a:cs typeface="Arial"/>
              </a:rPr>
              <a:t> </a:t>
            </a:r>
            <a:endParaRPr lang="en-US" b="0" i="0" dirty="0">
              <a:solidFill>
                <a:srgbClr val="000000"/>
              </a:solidFill>
              <a:effectLst/>
              <a:latin typeface="Arial"/>
              <a:cs typeface="Arial"/>
            </a:endParaRPr>
          </a:p>
          <a:p>
            <a:pPr algn="l" rtl="0" fontAlgn="base"/>
            <a:r>
              <a:rPr lang="en-US" sz="1200" b="0" i="0" dirty="0">
                <a:solidFill>
                  <a:srgbClr val="0D0D0D"/>
                </a:solidFill>
                <a:effectLst/>
                <a:latin typeface="Arial"/>
                <a:cs typeface="Arial"/>
              </a:rPr>
              <a:t>4. Inspiring further learning, career opportunities and cascading knowledge 8, 31</a:t>
            </a:r>
          </a:p>
          <a:p>
            <a:pPr marL="171450" indent="-171450" fontAlgn="base">
              <a:buFont typeface="Arial" panose="020B0604020202020204" pitchFamily="34" charset="0"/>
              <a:buChar char="•"/>
            </a:pPr>
            <a:r>
              <a:rPr lang="en-US" sz="1200" b="0" i="0" dirty="0">
                <a:solidFill>
                  <a:srgbClr val="000000"/>
                </a:solidFill>
                <a:effectLst/>
                <a:latin typeface="Arial"/>
                <a:cs typeface="Arial"/>
              </a:rPr>
              <a:t>Theme 4: relates to how attendance at the training event(s) sparked an interest in further learning and career opportunities as well as how they had cascaded the knowledge they had learnt to others.</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171450" indent="-171450" algn="l" rtl="0" fontAlgn="base">
              <a:buFont typeface="Arial" panose="020B0604020202020204" pitchFamily="34" charset="0"/>
              <a:buChar char="•"/>
            </a:pPr>
            <a:r>
              <a:rPr lang="en-US" sz="1200" b="0" i="0" dirty="0">
                <a:solidFill>
                  <a:srgbClr val="000000"/>
                </a:solidFill>
                <a:effectLst/>
                <a:latin typeface="Arial"/>
                <a:cs typeface="Arial"/>
              </a:rPr>
              <a:t>Students mentioned their future careers and </a:t>
            </a:r>
            <a:r>
              <a:rPr lang="en-US" sz="1200" b="0" i="0" err="1">
                <a:solidFill>
                  <a:srgbClr val="000000"/>
                </a:solidFill>
                <a:effectLst/>
                <a:latin typeface="Arial"/>
                <a:cs typeface="Arial"/>
              </a:rPr>
              <a:t>recognised</a:t>
            </a:r>
            <a:r>
              <a:rPr lang="en-US" sz="1200" b="0" i="0" dirty="0">
                <a:solidFill>
                  <a:srgbClr val="000000"/>
                </a:solidFill>
                <a:effectLst/>
                <a:latin typeface="Arial"/>
                <a:cs typeface="Arial"/>
              </a:rPr>
              <a:t> the importance of quantitative data skills for employability.  </a:t>
            </a:r>
            <a:endParaRPr lang="en-US" b="0" i="0" dirty="0">
              <a:solidFill>
                <a:srgbClr val="000000"/>
              </a:solidFill>
              <a:effectLst/>
              <a:latin typeface="Arial"/>
              <a:cs typeface="Arial"/>
            </a:endParaRPr>
          </a:p>
          <a:p>
            <a:pPr marL="171450" indent="-171450" fontAlgn="base">
              <a:buFont typeface="Arial" panose="020B0604020202020204" pitchFamily="34" charset="0"/>
              <a:buChar char="•"/>
            </a:pPr>
            <a:r>
              <a:rPr lang="en-US" sz="1200" b="0" i="0" dirty="0">
                <a:solidFill>
                  <a:srgbClr val="000000"/>
                </a:solidFill>
                <a:effectLst/>
                <a:latin typeface="Arial"/>
                <a:cs typeface="Arial"/>
              </a:rPr>
              <a:t>Others expressed that their attendance at the online event(s) had confirmed their interest in research or evidence-based policy as a future career, and for one specifically it has helped confirm their willingness to do a PhD in a way so that they could develop their topic properly</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171450" indent="-171450" fontAlgn="base">
              <a:buFont typeface="Arial" panose="020B0604020202020204" pitchFamily="34" charset="0"/>
              <a:buChar char="•"/>
            </a:pPr>
            <a:r>
              <a:rPr lang="en-US" sz="1200" b="0" i="0" dirty="0">
                <a:solidFill>
                  <a:srgbClr val="000000"/>
                </a:solidFill>
                <a:effectLst/>
                <a:latin typeface="Arial"/>
                <a:cs typeface="Arial"/>
              </a:rPr>
              <a:t>Several students conveyed that the event(s) they attended had also led to cascading knowledge to other students or colleagues, These extended to their postgrad peers, research teams they were working in, their supervisors and also students that they taught.</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171450" indent="-171450" fontAlgn="base">
              <a:buFont typeface="Arial" panose="020B0604020202020204" pitchFamily="34" charset="0"/>
              <a:buChar char="•"/>
            </a:pPr>
            <a:r>
              <a:rPr lang="en-US" sz="1200" b="0" i="0" dirty="0">
                <a:solidFill>
                  <a:srgbClr val="000000"/>
                </a:solidFill>
                <a:effectLst/>
                <a:latin typeface="Arial"/>
                <a:cs typeface="Arial"/>
              </a:rPr>
              <a:t>The students liked the online format of the synchronous training and highlighted the benefits of the recording of the event(s) being available on the YouTube channel for asynchronous learning, which helped them to digest content that they found difficult to follow during the synchronous training. </a:t>
            </a:r>
            <a:r>
              <a:rPr lang="en-US" sz="1200" b="0" i="0" dirty="0">
                <a:solidFill>
                  <a:srgbClr val="000000"/>
                </a:solidFill>
                <a:effectLst/>
                <a:latin typeface="Segoe UI"/>
                <a:cs typeface="Segoe UI"/>
              </a:rPr>
              <a:t>They also mentioned how accessible it was for those who were juggling commitments.</a:t>
            </a:r>
            <a:r>
              <a:rPr lang="en-US" dirty="0">
                <a:solidFill>
                  <a:srgbClr val="000000"/>
                </a:solidFill>
                <a:latin typeface="Segoe UI"/>
                <a:cs typeface="Segoe UI"/>
              </a:rPr>
              <a:t> </a:t>
            </a:r>
            <a:endParaRPr lang="en-US" b="1">
              <a:ea typeface="Calibri"/>
              <a:cs typeface="Calibri"/>
            </a:endParaRPr>
          </a:p>
          <a:p>
            <a:pPr algn="l" rtl="0" fontAlgn="base"/>
            <a:endParaRPr lang="en-US" b="0" i="0" dirty="0">
              <a:effectLst/>
            </a:endParaRPr>
          </a:p>
          <a:p>
            <a:pPr algn="l" rtl="0" fontAlgn="base"/>
            <a:endParaRPr lang="en-US" sz="1200" b="0" i="0" dirty="0">
              <a:solidFill>
                <a:srgbClr val="0D0D0D"/>
              </a:solidFill>
              <a:effectLst/>
              <a:latin typeface="Arial" panose="020B0604020202020204" pitchFamily="34" charset="0"/>
              <a:cs typeface="Arial"/>
            </a:endParaRPr>
          </a:p>
          <a:p>
            <a:pPr algn="l" rtl="0" fontAlgn="base"/>
            <a:r>
              <a:rPr lang="en-US" sz="1200" b="0" i="0" dirty="0">
                <a:solidFill>
                  <a:srgbClr val="0D0D0D"/>
                </a:solidFill>
                <a:effectLst/>
                <a:latin typeface="Arial"/>
                <a:cs typeface="Arial"/>
              </a:rPr>
              <a:t>5. Providing access to a research community, networking and peer-support 3, 8</a:t>
            </a:r>
            <a:endParaRPr lang="en-US" b="0" i="0" dirty="0">
              <a:effectLst/>
              <a:latin typeface="Arial"/>
              <a:cs typeface="Arial"/>
            </a:endParaRPr>
          </a:p>
          <a:p>
            <a:pPr marL="285750" indent="-285750" fontAlgn="base">
              <a:buFont typeface="Arial" panose="020B0604020202020204" pitchFamily="34" charset="0"/>
              <a:buChar char="•"/>
            </a:pPr>
            <a:r>
              <a:rPr lang="en-US" sz="1200" b="0" i="0" dirty="0">
                <a:solidFill>
                  <a:srgbClr val="000000"/>
                </a:solidFill>
                <a:effectLst/>
                <a:latin typeface="Arial"/>
                <a:cs typeface="Arial"/>
              </a:rPr>
              <a:t>The final theme (5) focuses on the online event(s) providing networking opportunities and access to a research community, which could be of benefit to the students in their current research and in the future.</a:t>
            </a:r>
            <a:r>
              <a:rPr lang="en-US" dirty="0">
                <a:solidFill>
                  <a:srgbClr val="000000"/>
                </a:solidFill>
                <a:latin typeface="Arial"/>
                <a:cs typeface="Arial"/>
              </a:rPr>
              <a:t> </a:t>
            </a:r>
            <a:endParaRPr lang="en-US" sz="1200" b="0" i="0" dirty="0">
              <a:solidFill>
                <a:srgbClr val="000000"/>
              </a:solidFill>
              <a:effectLst/>
              <a:latin typeface="Arial" panose="020B0604020202020204" pitchFamily="34" charset="0"/>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We included this as one of the core themes from the research because it is relevant to the background literature on data skills.</a:t>
            </a: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Students discussed the benefits of knowing who to approach for further help with particular data skills or methods, including but not restricted to, the presenters at the event(s). This was regarded as a unique opportunity which was a direct consequence of attending the training event. </a:t>
            </a:r>
            <a:endParaRPr lang="en-US" b="0" i="0" dirty="0">
              <a:solidFill>
                <a:srgbClr val="000000"/>
              </a:solidFill>
              <a:effectLst/>
              <a:latin typeface="Arial"/>
              <a:cs typeface="Arial"/>
            </a:endParaRPr>
          </a:p>
          <a:p>
            <a:pPr marL="285750" indent="-285750" algn="l" rtl="0" fontAlgn="base">
              <a:buFont typeface="Arial" panose="020B0604020202020204" pitchFamily="34" charset="0"/>
              <a:buChar char="•"/>
            </a:pPr>
            <a:r>
              <a:rPr lang="en-US" sz="1200" b="0" i="0" dirty="0">
                <a:solidFill>
                  <a:srgbClr val="000000"/>
                </a:solidFill>
                <a:effectLst/>
                <a:latin typeface="Arial"/>
                <a:cs typeface="Arial"/>
              </a:rPr>
              <a:t>They discussed how attendance at the event(s) had highlighted individuals or </a:t>
            </a:r>
            <a:r>
              <a:rPr lang="en-US" sz="1200" b="0" i="0" err="1">
                <a:solidFill>
                  <a:srgbClr val="000000"/>
                </a:solidFill>
                <a:effectLst/>
                <a:latin typeface="Arial"/>
                <a:cs typeface="Arial"/>
              </a:rPr>
              <a:t>organisations</a:t>
            </a:r>
            <a:r>
              <a:rPr lang="en-US" sz="1200" b="0" i="0" dirty="0">
                <a:solidFill>
                  <a:srgbClr val="000000"/>
                </a:solidFill>
                <a:effectLst/>
                <a:latin typeface="Arial"/>
                <a:cs typeface="Arial"/>
              </a:rPr>
              <a:t> to approach for collaborative projects in the future, and that the impact of attendance was not restricted to their current study/project.  </a:t>
            </a:r>
            <a:endParaRPr lang="en-US" b="0" i="0" dirty="0">
              <a:solidFill>
                <a:srgbClr val="000000"/>
              </a:solidFill>
              <a:effectLst/>
              <a:latin typeface="Arial"/>
              <a:cs typeface="Arial"/>
            </a:endParaRPr>
          </a:p>
          <a:p>
            <a:pPr algn="l" rtl="0" fontAlgn="base"/>
            <a:r>
              <a:rPr lang="en-US" sz="1200" b="0" i="0" dirty="0">
                <a:solidFill>
                  <a:srgbClr val="000000"/>
                </a:solidFill>
                <a:effectLst/>
                <a:latin typeface="Arial"/>
                <a:cs typeface="Arial"/>
              </a:rPr>
              <a:t> </a:t>
            </a:r>
            <a:endParaRPr lang="en-US" b="0" i="0" dirty="0">
              <a:solidFill>
                <a:srgbClr val="000000"/>
              </a:solidFill>
              <a:effectLst/>
              <a:latin typeface="Arial"/>
              <a:cs typeface="Arial"/>
            </a:endParaRPr>
          </a:p>
          <a:p>
            <a:pPr algn="l" rtl="0" fontAlgn="base"/>
            <a:endParaRPr lang="en-US" b="0" i="0" dirty="0">
              <a:solidFill>
                <a:srgbClr val="000000"/>
              </a:solidFill>
              <a:effectLst/>
              <a:latin typeface="Segoe UI" panose="020B0502040204020203" pitchFamily="34" charset="0"/>
              <a:ea typeface="Calibri"/>
              <a:cs typeface="Segoe UI"/>
            </a:endParaRPr>
          </a:p>
          <a:p>
            <a:pPr algn="l" rtl="0" fontAlgn="base"/>
            <a:endParaRPr lang="en-US" b="0" i="0" dirty="0">
              <a:solidFill>
                <a:srgbClr val="000000"/>
              </a:solidFill>
              <a:effectLst/>
              <a:latin typeface="Segoe UI" panose="020B0502040204020203" pitchFamily="34" charset="0"/>
              <a:ea typeface="Calibri"/>
              <a:cs typeface="Segoe UI"/>
            </a:endParaRPr>
          </a:p>
          <a:p>
            <a:pPr algn="l" rtl="0" fontAlgn="base"/>
            <a:endParaRPr lang="en-US" b="0" i="0" dirty="0">
              <a:solidFill>
                <a:srgbClr val="000000"/>
              </a:solidFill>
              <a:effectLst/>
              <a:latin typeface="Segoe UI" panose="020B0502040204020203" pitchFamily="34" charset="0"/>
              <a:ea typeface="Calibri"/>
              <a:cs typeface="Segoe UI"/>
            </a:endParaRPr>
          </a:p>
          <a:p>
            <a:endParaRPr lang="en-US" dirty="0">
              <a:ea typeface="Calibri" panose="020F0502020204030204"/>
              <a:cs typeface="Calibri"/>
            </a:endParaRPr>
          </a:p>
          <a:p>
            <a:pPr algn="l" rtl="0" fontAlgn="base"/>
            <a:endParaRPr lang="en-US" b="0" i="0" dirty="0">
              <a:solidFill>
                <a:srgbClr val="000000"/>
              </a:solidFill>
              <a:effectLst/>
              <a:latin typeface="Segoe UI" panose="020B0502040204020203" pitchFamily="34" charset="0"/>
              <a:cs typeface="Segoe UI"/>
            </a:endParaRPr>
          </a:p>
        </p:txBody>
      </p:sp>
      <p:sp>
        <p:nvSpPr>
          <p:cNvPr id="4" name="Slide Number Placeholder 3"/>
          <p:cNvSpPr>
            <a:spLocks noGrp="1"/>
          </p:cNvSpPr>
          <p:nvPr>
            <p:ph type="sldNum" sz="quarter" idx="5"/>
          </p:nvPr>
        </p:nvSpPr>
        <p:spPr/>
        <p:txBody>
          <a:bodyPr/>
          <a:lstStyle/>
          <a:p>
            <a:fld id="{28A7AFC1-0A07-4F77-9B37-31529E9F3C5A}" type="slidenum">
              <a:rPr lang="en-GB"/>
              <a:t>10</a:t>
            </a:fld>
            <a:endParaRPr lang="en-GB"/>
          </a:p>
        </p:txBody>
      </p:sp>
    </p:spTree>
    <p:extLst>
      <p:ext uri="{BB962C8B-B14F-4D97-AF65-F5344CB8AC3E}">
        <p14:creationId xmlns:p14="http://schemas.microsoft.com/office/powerpoint/2010/main" val="4075756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with this Framework is not to set out training that the UK Data Service will provide,  but an overview of the skills that will be needed for social and economic data analysis in the modern era, to be provided across the data skills training ecosystem.</a:t>
            </a:r>
          </a:p>
          <a:p>
            <a:pPr marL="171450" indent="-171450">
              <a:buFont typeface="Calibri"/>
              <a:buChar char="-"/>
            </a:pPr>
            <a:r>
              <a:rPr lang="en-US"/>
              <a:t>The context in which we have developed this Data Skills Framework, and we are using  it to aid our own gap analysis, training development, and strategic thinking for the next six  years. </a:t>
            </a:r>
            <a:endParaRPr lang="en-US">
              <a:ea typeface="Calibri" panose="020F0502020204030204"/>
              <a:cs typeface="Calibri" panose="020F0502020204030204"/>
            </a:endParaRPr>
          </a:p>
          <a:p>
            <a:pPr lvl="1" indent="-171450">
              <a:buFont typeface="Arial"/>
              <a:buChar char="•"/>
            </a:pPr>
            <a:r>
              <a:rPr lang="en-US"/>
              <a:t>Help people know what it is they do not know – from people who do not know anything to experienced researchers; something for people to refer to across the researcher </a:t>
            </a:r>
            <a:r>
              <a:rPr lang="en-US" err="1"/>
              <a:t>lifecourse</a:t>
            </a:r>
            <a:r>
              <a:rPr lang="en-US" dirty="0"/>
              <a:t> as data, methods, and technologies evolve. </a:t>
            </a:r>
            <a:endParaRPr lang="en-US" dirty="0">
              <a:ea typeface="Calibri"/>
              <a:cs typeface="Calibri"/>
            </a:endParaRPr>
          </a:p>
          <a:p>
            <a:pPr lvl="1" indent="-171450">
              <a:buFont typeface="Arial"/>
              <a:buChar char="•"/>
            </a:pPr>
            <a:r>
              <a:rPr lang="en-US"/>
              <a:t>Open existing provision to broader audiences including those outside of academia;</a:t>
            </a:r>
            <a:endParaRPr lang="en-US">
              <a:ea typeface="Calibri" panose="020F0502020204030204"/>
              <a:cs typeface="Calibri" panose="020F0502020204030204"/>
            </a:endParaRPr>
          </a:p>
          <a:p>
            <a:pPr marL="171450" indent="-171450">
              <a:buFont typeface="Calibri"/>
              <a:buChar char="-"/>
            </a:pPr>
            <a:r>
              <a:rPr lang="en-US" dirty="0"/>
              <a:t>But hope it will also assist in framing curriculum development for ourselves, other data services, universities, and other data skills training providers. </a:t>
            </a:r>
            <a:endParaRPr lang="en-US" dirty="0">
              <a:ea typeface="Calibri" panose="020F0502020204030204"/>
              <a:cs typeface="Calibri" panose="020F0502020204030204"/>
            </a:endParaRPr>
          </a:p>
          <a:p>
            <a:pPr marL="171450" indent="-171450">
              <a:buFont typeface="Calibri"/>
              <a:buChar char="-"/>
            </a:pPr>
            <a:r>
              <a:rPr lang="en-US" dirty="0"/>
              <a:t>Aid consensus building on core and essential skills, skill contingencies, and varying skill-levels. </a:t>
            </a:r>
            <a:endParaRPr lang="en-US" dirty="0">
              <a:ea typeface="Calibri"/>
              <a:cs typeface="Calibri"/>
            </a:endParaRPr>
          </a:p>
          <a:p>
            <a:pPr marL="171450" indent="-171450">
              <a:buFont typeface="Calibri"/>
              <a:buChar char="-"/>
            </a:pPr>
            <a:r>
              <a:rPr lang="en-US"/>
              <a:t>Create a template for considering parallel frameworks for other types of data/skills training [e.g. qualitative methods; smart data]. </a:t>
            </a:r>
            <a:endParaRPr lang="en-GB"/>
          </a:p>
          <a:p>
            <a:pPr marL="171450" indent="-171450">
              <a:buFont typeface="Calibri"/>
              <a:buChar char="-"/>
            </a:pPr>
            <a:r>
              <a:rPr lang="en-US" dirty="0"/>
              <a:t>Evolve along with forms of data, computing, and new methodologies</a:t>
            </a:r>
            <a:endParaRPr lang="en-GB" dirty="0">
              <a:ea typeface="Calibri"/>
              <a:cs typeface="Calibri"/>
            </a:endParaRPr>
          </a:p>
          <a:p>
            <a:endParaRPr lang="en-US" dirty="0">
              <a:ea typeface="Calibri"/>
              <a:cs typeface="Calibri"/>
            </a:endParaRPr>
          </a:p>
          <a:p>
            <a:r>
              <a:rPr lang="en-US" dirty="0"/>
              <a:t>We </a:t>
            </a:r>
            <a:r>
              <a:rPr lang="en-US" dirty="0" err="1"/>
              <a:t>recognise</a:t>
            </a:r>
            <a:r>
              <a:rPr lang="en-US" dirty="0"/>
              <a:t> of course that many or even most of the skills we describe will be relevant to many other types and domains of data, and we hope that  others with specific training remits for those data might build on this framework, either in high level domains or sub-domains.</a:t>
            </a:r>
            <a:endParaRPr lang="en-US" dirty="0">
              <a:ea typeface="Calibri"/>
              <a:cs typeface="Calibri"/>
            </a:endParaRPr>
          </a:p>
          <a:p>
            <a:endParaRPr lang="en-US" dirty="0">
              <a:ea typeface="Calibri"/>
              <a:cs typeface="Calibri"/>
            </a:endParaRPr>
          </a:p>
          <a:p>
            <a:r>
              <a:rPr lang="en-US" b="1" dirty="0"/>
              <a:t>The data environment </a:t>
            </a:r>
            <a:endParaRPr lang="en-US" b="1" dirty="0">
              <a:ea typeface="Calibri"/>
              <a:cs typeface="Calibri"/>
            </a:endParaRPr>
          </a:p>
          <a:p>
            <a:r>
              <a:rPr lang="en-US"/>
              <a:t>Rapid advancements in technology and the availability of data present opportunities and challenges. While the research possibilities are increasing day by day, we are facing  widespread societal concern about data privacy and security, and continuous developments in </a:t>
            </a:r>
            <a:endParaRPr lang="en-US">
              <a:ea typeface="Calibri"/>
              <a:cs typeface="Calibri"/>
            </a:endParaRPr>
          </a:p>
          <a:p>
            <a:r>
              <a:rPr lang="en-US"/>
              <a:t>legal and ethical best practice. </a:t>
            </a:r>
          </a:p>
          <a:p>
            <a:r>
              <a:rPr lang="en-US" dirty="0"/>
              <a:t>In developing this discussion paper, our aim has been to set out a framework for building the multiplicity of skills needed now and into the foreseeable future for data driven analysis of social and economic issues, for those working with large scale survey, census, and macrolevel aggregate data typical of the UK Data Service data holdings</a:t>
            </a:r>
            <a:endParaRPr lang="en-US">
              <a:ea typeface="Calibri" panose="020F0502020204030204"/>
              <a:cs typeface="Calibri" panose="020F0502020204030204"/>
            </a:endParaRPr>
          </a:p>
          <a:p>
            <a:r>
              <a:rPr lang="en-US"/>
              <a:t>Opportunities are unfolding for data linkage to our holdings with newer forms of data including web data, streaming data, and administrative data, while more data is moving into Trusted Research Environments, with data access requiring additional sets of skills to those required for traditional modes of data sharing. </a:t>
            </a:r>
          </a:p>
          <a:p>
            <a:r>
              <a:rPr lang="en-US" dirty="0"/>
              <a:t>Computing power means that new types of analyses are possible, with computational social science and machine learning developing at pace. New conversations are being had and cutting-edge work is being done on synthetic data, and while AI for coding and analysis is bringing new and as yet unknown uses, we have increasing levels of concern in academic </a:t>
            </a:r>
            <a:endParaRPr lang="en-US" dirty="0">
              <a:ea typeface="Calibri"/>
              <a:cs typeface="Calibri"/>
            </a:endParaRPr>
          </a:p>
          <a:p>
            <a:r>
              <a:rPr lang="en-US"/>
              <a:t>communities about verifiability and reproducibility. All this means new skills are needed, and these are constantly evolving.</a:t>
            </a:r>
            <a:endParaRPr lang="en-US">
              <a:ea typeface="Calibri" panose="020F0502020204030204"/>
              <a:cs typeface="Calibri" panose="020F0502020204030204"/>
            </a:endParaRPr>
          </a:p>
          <a:p>
            <a:r>
              <a:rPr lang="en-US" dirty="0"/>
              <a:t>However, it is very important to keep in mind that while ever more advanced skills are promised and required, foundational skills remain crucial. </a:t>
            </a:r>
            <a:endParaRPr lang="en-US" dirty="0">
              <a:ea typeface="Calibri"/>
              <a:cs typeface="Calibri"/>
            </a:endParaRPr>
          </a:p>
          <a:p>
            <a:endParaRPr lang="en-US" dirty="0">
              <a:ea typeface="Calibri"/>
              <a:cs typeface="Calibri"/>
            </a:endParaRPr>
          </a:p>
          <a:p>
            <a:r>
              <a:rPr lang="en-US" b="1" dirty="0"/>
              <a:t>Feedback:</a:t>
            </a:r>
            <a:endParaRPr lang="en-US" b="1" dirty="0">
              <a:ea typeface="Calibri"/>
              <a:cs typeface="Calibri"/>
            </a:endParaRPr>
          </a:p>
          <a:p>
            <a:r>
              <a:rPr lang="en-US" dirty="0"/>
              <a:t>Very positive (from wide range of people, included respected people and orgs in field of stats teaching and stats literacy –and senior folks in the data world. </a:t>
            </a:r>
          </a:p>
          <a:p>
            <a:r>
              <a:rPr lang="en-US" dirty="0"/>
              <a:t>Interest in whether it could be applied beyond social science and also in schools (as this was largely aimed above that level)</a:t>
            </a:r>
            <a:r>
              <a:rPr lang="en-US" b="1" dirty="0"/>
              <a:t> </a:t>
            </a:r>
            <a:endParaRPr lang="en-US" dirty="0">
              <a:ea typeface="Calibri"/>
              <a:cs typeface="Calibri"/>
            </a:endParaRPr>
          </a:p>
          <a:p>
            <a:r>
              <a:rPr lang="en-US" b="1" dirty="0"/>
              <a:t>  </a:t>
            </a:r>
            <a:endParaRPr lang="en-US" dirty="0"/>
          </a:p>
          <a:p>
            <a:pPr marL="171450" indent="-171450">
              <a:buFont typeface="Calibri"/>
              <a:buChar char="-"/>
            </a:pPr>
            <a:r>
              <a:rPr lang="en-US"/>
              <a:t>Rhys Jones, Professor of Statistical Literacy, (Royal Statistical Society teaching section, Education Policy Advisory Group. Trustee of the Teaching Statistics Trust, International Statistical Institute elected member. Former Associate Dean of Education at the Faculty of Health and Medical Sciences, at the University of Surrey</a:t>
            </a:r>
            <a:endParaRPr lang="en-US">
              <a:ea typeface="Calibri" panose="020F0502020204030204"/>
              <a:cs typeface="Calibri" panose="020F0502020204030204"/>
            </a:endParaRPr>
          </a:p>
          <a:p>
            <a:pPr marL="171450" indent="-171450">
              <a:buFont typeface="Calibri"/>
              <a:buChar char="-"/>
            </a:pPr>
            <a:r>
              <a:rPr lang="en-US" dirty="0"/>
              <a:t>Prof Jackie Carter, Professor of Statistical Literacy, University of Manchester </a:t>
            </a:r>
            <a:endParaRPr lang="en-US" dirty="0">
              <a:ea typeface="Calibri"/>
              <a:cs typeface="Calibri"/>
            </a:endParaRPr>
          </a:p>
          <a:p>
            <a:r>
              <a:rPr lang="en-US" dirty="0"/>
              <a:t>     </a:t>
            </a:r>
            <a:r>
              <a:rPr lang="en-US"/>
              <a:t>Sophie Carr Vice President for Education and Statistical Literacy, Royal Statistical Society.</a:t>
            </a:r>
            <a:r>
              <a:rPr lang="en-US" dirty="0"/>
              <a:t>   Feedback received via Rhys Jones, not Sophie directly.</a:t>
            </a:r>
            <a:endParaRPr lang="en-US" dirty="0">
              <a:cs typeface="+mn-lt"/>
            </a:endParaRPr>
          </a:p>
          <a:p>
            <a:pPr marL="171450" indent="-171450">
              <a:buFont typeface="Calibri"/>
              <a:buChar char="-"/>
            </a:pPr>
            <a:r>
              <a:rPr lang="en-US" dirty="0"/>
              <a:t>Mike Camden (Chair of the New Zealand Stats Association Education Committee</a:t>
            </a:r>
            <a:endParaRPr lang="en-US">
              <a:ea typeface="Calibri"/>
              <a:cs typeface="Calibri"/>
            </a:endParaRPr>
          </a:p>
          <a:p>
            <a:pPr marL="171450" indent="-171450">
              <a:buFont typeface="Calibri"/>
              <a:buChar char="-"/>
            </a:pPr>
            <a:r>
              <a:rPr lang="en-US" dirty="0"/>
              <a:t>Len Cook (former </a:t>
            </a:r>
            <a:r>
              <a:rPr lang="en-US" i="1" dirty="0"/>
              <a:t>Government Statistician of New Zealand and former UK </a:t>
            </a:r>
            <a:r>
              <a:rPr lang="en-US"/>
              <a:t>National Statistician</a:t>
            </a:r>
            <a:endParaRPr lang="en-US">
              <a:ea typeface="Calibri" panose="020F0502020204030204"/>
              <a:cs typeface="Calibri" panose="020F0502020204030204"/>
            </a:endParaRPr>
          </a:p>
          <a:p>
            <a:pPr marL="171450" indent="-171450">
              <a:buFont typeface="Calibri"/>
              <a:buChar char="-"/>
            </a:pPr>
            <a:r>
              <a:rPr lang="en-US" dirty="0"/>
              <a:t>Social Science Lecturers who teach with data  </a:t>
            </a:r>
            <a:endParaRPr lang="en-US" dirty="0">
              <a:ea typeface="Calibri"/>
              <a:cs typeface="Calibri"/>
            </a:endParaRPr>
          </a:p>
          <a:p>
            <a:r>
              <a:rPr lang="en-US" dirty="0"/>
              <a:t> </a:t>
            </a:r>
            <a:endParaRPr lang="en-US" dirty="0">
              <a:ea typeface="Calibri" panose="020F0502020204030204"/>
              <a:cs typeface="Calibri" panose="020F0502020204030204"/>
            </a:endParaRPr>
          </a:p>
          <a:p>
            <a:pPr marL="171450" indent="-171450">
              <a:buFont typeface="Calibri"/>
              <a:buChar char="-"/>
            </a:pPr>
            <a:r>
              <a:rPr lang="en-US" b="1" err="1"/>
              <a:t>Zenodo</a:t>
            </a:r>
            <a:r>
              <a:rPr lang="en-US" b="1"/>
              <a:t> metrics: high number of views and downloads</a:t>
            </a:r>
            <a:endParaRPr lang="en-US">
              <a:ea typeface="Calibri" panose="020F0502020204030204"/>
              <a:cs typeface="Calibri" panose="020F0502020204030204"/>
            </a:endParaRPr>
          </a:p>
          <a:p>
            <a:pPr marL="628650" lvl="1" indent="-171450">
              <a:buFont typeface="Arial"/>
              <a:buChar char="•"/>
            </a:pPr>
            <a:r>
              <a:rPr lang="en-US" dirty="0"/>
              <a:t>1,488 views (28 May 2024)</a:t>
            </a:r>
            <a:endParaRPr lang="en-US" dirty="0">
              <a:ea typeface="Calibri"/>
              <a:cs typeface="Calibri"/>
            </a:endParaRPr>
          </a:p>
          <a:p>
            <a:pPr marL="628650" lvl="1" indent="-171450">
              <a:buFont typeface="Arial"/>
              <a:buChar char="•"/>
            </a:pPr>
            <a:r>
              <a:rPr lang="en-US" dirty="0"/>
              <a:t>1,033 downloads (28 May 2024)</a:t>
            </a:r>
            <a:endParaRPr lang="en-US" dirty="0">
              <a:ea typeface="Calibri"/>
              <a:cs typeface="Calibri"/>
            </a:endParaRPr>
          </a:p>
          <a:p>
            <a:pPr lvl="1"/>
            <a:r>
              <a:rPr lang="en-US" dirty="0"/>
              <a:t> </a:t>
            </a:r>
            <a:endParaRPr lang="en-US" dirty="0">
              <a:ea typeface="Calibri"/>
              <a:cs typeface="Calibri"/>
            </a:endParaRPr>
          </a:p>
          <a:p>
            <a:pPr marL="171450" indent="-171450">
              <a:buFont typeface="Calibri"/>
              <a:buChar char="-"/>
            </a:pP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3362935-36FB-4F08-8F9E-1239B1EA2CCB}" type="slidenum">
              <a:rPr lang="en-GB" smtClean="0"/>
              <a:t>11</a:t>
            </a:fld>
            <a:endParaRPr lang="en-GB"/>
          </a:p>
        </p:txBody>
      </p:sp>
    </p:spTree>
    <p:extLst>
      <p:ext uri="{BB962C8B-B14F-4D97-AF65-F5344CB8AC3E}">
        <p14:creationId xmlns:p14="http://schemas.microsoft.com/office/powerpoint/2010/main" val="26120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68437-34BD-4E9D-B2C6-9B0ED9AAC9B0}"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33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E168437-34BD-4E9D-B2C6-9B0ED9AAC9B0}" type="slidenum">
              <a:rPr lang="en-GB"/>
              <a:t>13</a:t>
            </a:fld>
            <a:endParaRPr lang="en-GB"/>
          </a:p>
        </p:txBody>
      </p:sp>
    </p:spTree>
    <p:extLst>
      <p:ext uri="{BB962C8B-B14F-4D97-AF65-F5344CB8AC3E}">
        <p14:creationId xmlns:p14="http://schemas.microsoft.com/office/powerpoint/2010/main" val="2174122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5E168437-34BD-4E9D-B2C6-9B0ED9AAC9B0}" type="slidenum">
              <a:rPr lang="en-GB"/>
              <a:t>14</a:t>
            </a:fld>
            <a:endParaRPr lang="en-GB"/>
          </a:p>
        </p:txBody>
      </p:sp>
    </p:spTree>
    <p:extLst>
      <p:ext uri="{BB962C8B-B14F-4D97-AF65-F5344CB8AC3E}">
        <p14:creationId xmlns:p14="http://schemas.microsoft.com/office/powerpoint/2010/main" val="204493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ABSTRACT:</a:t>
            </a:r>
            <a:endParaRPr lang="en-US" dirty="0"/>
          </a:p>
          <a:p>
            <a:pPr>
              <a:defRPr/>
            </a:pPr>
            <a:r>
              <a:rPr lang="en-GB" dirty="0"/>
              <a:t>Foundational quantitative data skills are an essential element of statistical literacy for social scientists, but they are often overlooked in favour of more advanced methods. This session will explore the national programme of quantitative data skills training available from the UK Data Service. The programme provides a combination of synchronous online training events and asynchronous on-demand training materials targeted at a foundational level, with a focus on the skills needed to manage, find, access and use data assets such as Census data, government survey data and national longitudinal/cohort studies. These data are valuable research resources that could be used more widely for social research and policymaking if quantitative data literacy skills were more widespread among social scientists. The presentation will describe the purpose and reach of the training and will present recent developments including the results from a research project to explore the impact of the training on students who participate in it, a pilot asynchronous data skills training programme we have developed in partnership with three Doctoral Training Partnerships, and the development of a data skills framework for quantitative data skills training.   </a:t>
            </a:r>
            <a:endParaRPr lang="en-US" dirty="0">
              <a:ea typeface="Calibri"/>
              <a:cs typeface="Calibri"/>
            </a:endParaRPr>
          </a:p>
          <a:p>
            <a:pPr>
              <a:defRPr/>
            </a:pPr>
            <a:endParaRPr lang="en-GB"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D74495-12D2-6A47-A762-3590D56449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63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D74495-12D2-6A47-A762-3590D56449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41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ea typeface="Calibri"/>
              <a:cs typeface="Calibri"/>
            </a:endParaRPr>
          </a:p>
        </p:txBody>
      </p:sp>
      <p:sp>
        <p:nvSpPr>
          <p:cNvPr id="4" name="Slide Number Placeholder 3"/>
          <p:cNvSpPr>
            <a:spLocks noGrp="1"/>
          </p:cNvSpPr>
          <p:nvPr>
            <p:ph type="sldNum" sz="quarter" idx="10"/>
          </p:nvPr>
        </p:nvSpPr>
        <p:spPr/>
        <p:txBody>
          <a:bodyPr/>
          <a:lstStyle/>
          <a:p>
            <a:fld id="{5E168437-34BD-4E9D-B2C6-9B0ED9AAC9B0}" type="slidenum">
              <a:rPr lang="en-GB" smtClean="0"/>
              <a:t>4</a:t>
            </a:fld>
            <a:endParaRPr lang="en-GB"/>
          </a:p>
        </p:txBody>
      </p:sp>
    </p:spTree>
    <p:extLst>
      <p:ext uri="{BB962C8B-B14F-4D97-AF65-F5344CB8AC3E}">
        <p14:creationId xmlns:p14="http://schemas.microsoft.com/office/powerpoint/2010/main" val="2971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5E168437-34BD-4E9D-B2C6-9B0ED9AAC9B0}" type="slidenum">
              <a:rPr lang="en-GB"/>
              <a:t>5</a:t>
            </a:fld>
            <a:endParaRPr lang="en-GB"/>
          </a:p>
        </p:txBody>
      </p:sp>
    </p:spTree>
    <p:extLst>
      <p:ext uri="{BB962C8B-B14F-4D97-AF65-F5344CB8AC3E}">
        <p14:creationId xmlns:p14="http://schemas.microsoft.com/office/powerpoint/2010/main" val="190179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a:buChar char="•"/>
              <a:defRPr/>
            </a:pPr>
            <a:endParaRPr lang="en" u="sng">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D74495-12D2-6A47-A762-3590D56449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5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UK Data Service ran a consultation with higher education (HE) teaching staff in 2021.  </a:t>
            </a:r>
          </a:p>
          <a:p>
            <a:r>
              <a:rPr lang="en-US" b="1" dirty="0"/>
              <a:t>Aim</a:t>
            </a:r>
            <a:r>
              <a:rPr lang="en-US" dirty="0"/>
              <a:t> was to gather information to help the UK Data Service understand how to support the use of quantitative data from the UK Data Service within teaching and learning in HE.  </a:t>
            </a:r>
            <a:endParaRPr lang="en-US" dirty="0">
              <a:ea typeface="Calibri"/>
              <a:cs typeface="Calibri"/>
            </a:endParaRPr>
          </a:p>
          <a:p>
            <a:r>
              <a:rPr lang="en-US" b="1" dirty="0"/>
              <a:t>Methods:</a:t>
            </a:r>
            <a:r>
              <a:rPr lang="en-US" dirty="0"/>
              <a:t> </a:t>
            </a:r>
            <a:endParaRPr lang="en-US" dirty="0">
              <a:ea typeface="Calibri"/>
              <a:cs typeface="Calibri"/>
            </a:endParaRPr>
          </a:p>
          <a:p>
            <a:r>
              <a:rPr lang="en-US" dirty="0"/>
              <a:t>Survey :  Through non-probability sampling, the survey received 109 valid responses.  </a:t>
            </a:r>
            <a:endParaRPr lang="en-US" dirty="0">
              <a:ea typeface="Calibri"/>
              <a:cs typeface="Calibri"/>
            </a:endParaRPr>
          </a:p>
          <a:p>
            <a:r>
              <a:rPr lang="en-US" dirty="0"/>
              <a:t>Participants came from varied disciplines and career stages, but most were lecturers or above and sociology and politics were the most common disciplines.  </a:t>
            </a:r>
            <a:endParaRPr lang="en-US" dirty="0">
              <a:ea typeface="Calibri"/>
              <a:cs typeface="Calibri"/>
            </a:endParaRPr>
          </a:p>
          <a:p>
            <a:r>
              <a:rPr lang="en-US" i="1" dirty="0"/>
              <a:t>Nearly half the sample indicate they have substantial experience of quantitative data and methods and the teaching of quantitative methods. </a:t>
            </a:r>
            <a:r>
              <a:rPr lang="en-US" dirty="0"/>
              <a:t> </a:t>
            </a:r>
            <a:endParaRPr lang="en-US" dirty="0">
              <a:ea typeface="Calibri"/>
              <a:cs typeface="Calibri"/>
            </a:endParaRPr>
          </a:p>
          <a:p>
            <a:r>
              <a:rPr lang="en-US" dirty="0"/>
              <a:t>Interviews: </a:t>
            </a:r>
            <a:endParaRPr lang="en-US" dirty="0">
              <a:ea typeface="Calibri"/>
              <a:cs typeface="Calibri"/>
            </a:endParaRPr>
          </a:p>
          <a:p>
            <a:r>
              <a:rPr lang="en-US" dirty="0"/>
              <a:t>Three interviewers carried out 16 interviews online via Zoom. The interviews combined open questions and participant evaluation of existing teaching resources produced by the UK Data Service. </a:t>
            </a:r>
            <a:endParaRPr lang="en-US" dirty="0">
              <a:ea typeface="Calibri"/>
              <a:cs typeface="Calibri"/>
            </a:endParaRPr>
          </a:p>
          <a:p>
            <a:r>
              <a:rPr lang="en-US" b="1" i="0" dirty="0">
                <a:effectLst/>
              </a:rPr>
              <a:t>Teaching datasets</a:t>
            </a:r>
            <a:r>
              <a:rPr lang="en-US" dirty="0"/>
              <a:t> </a:t>
            </a:r>
            <a:endParaRPr lang="en-US" dirty="0">
              <a:ea typeface="Calibri"/>
              <a:cs typeface="Calibri"/>
            </a:endParaRPr>
          </a:p>
          <a:p>
            <a:r>
              <a:rPr lang="en-US" b="0" i="0" dirty="0">
                <a:effectLst/>
              </a:rPr>
              <a:t>Our teaching datasets are based on real data but in a more accessible form for teaching and learning.  Whether looking for something user-friendly, interesting, or easy to share with students, you can find a range of datasets designed with teaching in mind.</a:t>
            </a:r>
            <a:r>
              <a:rPr lang="en-US" dirty="0"/>
              <a:t> </a:t>
            </a:r>
            <a:endParaRPr lang="en-US" dirty="0">
              <a:ea typeface="Calibri"/>
              <a:cs typeface="Calibri"/>
            </a:endParaRPr>
          </a:p>
          <a:p>
            <a:r>
              <a:rPr lang="en-US" b="0" i="0" dirty="0">
                <a:effectLst/>
              </a:rPr>
              <a:t>To see what’s available, our </a:t>
            </a:r>
            <a:r>
              <a:rPr lang="en-US" b="0" i="0" dirty="0">
                <a:effectLst/>
                <a:hlinkClick r:id="rId3"/>
              </a:rPr>
              <a:t>online guide to our teaching datasets</a:t>
            </a:r>
            <a:r>
              <a:rPr lang="en-US" b="0" i="0" dirty="0">
                <a:effectLst/>
              </a:rPr>
              <a:t> previews our:</a:t>
            </a:r>
            <a:r>
              <a:rPr lang="en-US" dirty="0"/>
              <a:t> </a:t>
            </a:r>
            <a:endParaRPr lang="en-US" dirty="0">
              <a:ea typeface="Calibri"/>
              <a:cs typeface="Calibri"/>
            </a:endParaRPr>
          </a:p>
          <a:p>
            <a:pPr marL="171450" indent="-171450">
              <a:buFont typeface="Arial"/>
              <a:buChar char="•"/>
            </a:pPr>
            <a:r>
              <a:rPr lang="en-US" b="0" i="0" dirty="0">
                <a:effectLst/>
              </a:rPr>
              <a:t>User-friendly and reliable </a:t>
            </a:r>
            <a:r>
              <a:rPr lang="en-US" b="1" i="0" dirty="0">
                <a:effectLst/>
              </a:rPr>
              <a:t>core teaching datasets</a:t>
            </a:r>
            <a:r>
              <a:rPr lang="en-US" b="1" dirty="0"/>
              <a:t> </a:t>
            </a:r>
            <a:r>
              <a:rPr lang="en-US" b="0" i="0" dirty="0">
                <a:effectLst/>
              </a:rPr>
              <a:t>based on major UK social surveys. They are updated every few years with consistent content and formatting</a:t>
            </a:r>
            <a:r>
              <a:rPr lang="en-US" b="1" i="0" dirty="0">
                <a:effectLst/>
              </a:rPr>
              <a:t>.</a:t>
            </a:r>
            <a:r>
              <a:rPr lang="en-US" dirty="0"/>
              <a:t> </a:t>
            </a:r>
            <a:endParaRPr lang="en-US" dirty="0">
              <a:ea typeface="Calibri"/>
              <a:cs typeface="Calibri"/>
            </a:endParaRPr>
          </a:p>
          <a:p>
            <a:pPr marL="171450" indent="-171450">
              <a:buFont typeface="Arial"/>
              <a:buChar char="•"/>
            </a:pPr>
            <a:r>
              <a:rPr lang="en-US" b="1" i="0" dirty="0">
                <a:effectLst/>
              </a:rPr>
              <a:t>Special topic</a:t>
            </a:r>
            <a:r>
              <a:rPr lang="en-US" b="0" i="0" dirty="0">
                <a:effectLst/>
              </a:rPr>
              <a:t> datasets based on unique surveys relating to ethnicity, experiences of the covid-19 pandemic, and sexual attitudes and lifestyles.</a:t>
            </a:r>
            <a:r>
              <a:rPr lang="en-US" dirty="0"/>
              <a:t> </a:t>
            </a:r>
            <a:endParaRPr lang="en-US" dirty="0">
              <a:ea typeface="Calibri"/>
              <a:cs typeface="Calibri"/>
            </a:endParaRPr>
          </a:p>
          <a:p>
            <a:pPr marL="171450" indent="-171450">
              <a:buFont typeface="Arial"/>
              <a:buChar char="•"/>
              <a:defRPr/>
            </a:pPr>
            <a:r>
              <a:rPr lang="en-US" b="1" i="0" dirty="0">
                <a:effectLst/>
              </a:rPr>
              <a:t>Open access</a:t>
            </a:r>
            <a:r>
              <a:rPr lang="en-US" b="0" i="0" dirty="0">
                <a:effectLst/>
              </a:rPr>
              <a:t> teaching datasets.</a:t>
            </a:r>
            <a:r>
              <a:rPr lang="en-US" dirty="0"/>
              <a:t> </a:t>
            </a:r>
            <a:r>
              <a:rPr lang="en-US" b="1" i="0" dirty="0">
                <a:effectLst/>
              </a:rPr>
              <a:t>easy to download and share?</a:t>
            </a:r>
            <a:r>
              <a:rPr lang="en-US" b="0" i="0" dirty="0">
                <a:effectLst/>
              </a:rPr>
              <a:t> We have a growing collection of </a:t>
            </a:r>
            <a:r>
              <a:rPr lang="en-US" b="0" i="0" dirty="0">
                <a:effectLst/>
                <a:hlinkClick r:id="rId4"/>
              </a:rPr>
              <a:t>open</a:t>
            </a:r>
            <a:r>
              <a:rPr lang="en-US" b="0" i="0" dirty="0">
                <a:effectLst/>
              </a:rPr>
              <a:t> access teaching datasets containing data from UK Surveys. These datasets can be downloaded without registration and shared with students.</a:t>
            </a:r>
            <a:r>
              <a:rPr lang="en-US" dirty="0"/>
              <a:t> </a:t>
            </a:r>
            <a:endParaRPr lang="en-US" dirty="0">
              <a:ea typeface="Calibri"/>
              <a:cs typeface="Calibri"/>
            </a:endParaRPr>
          </a:p>
          <a:p>
            <a:pPr marL="171450" indent="-171450">
              <a:buFont typeface="Arial"/>
              <a:buChar char="•"/>
            </a:pPr>
            <a:r>
              <a:rPr lang="en-US" b="1" i="0" dirty="0">
                <a:effectLst/>
              </a:rPr>
              <a:t>Census microdata data</a:t>
            </a:r>
            <a:r>
              <a:rPr lang="en-US" b="1" dirty="0"/>
              <a:t> </a:t>
            </a:r>
            <a:r>
              <a:rPr lang="en-US" b="0" i="0" dirty="0">
                <a:effectLst/>
              </a:rPr>
              <a:t>teaching files.</a:t>
            </a:r>
            <a:r>
              <a:rPr lang="en-US" dirty="0"/>
              <a:t> </a:t>
            </a:r>
            <a:r>
              <a:rPr lang="en-US" b="0" i="0" dirty="0">
                <a:effectLst/>
              </a:rPr>
              <a:t>We have teaching files containing samples of microdata from the UK </a:t>
            </a:r>
            <a:r>
              <a:rPr lang="en-US" b="0" i="0" dirty="0">
                <a:effectLst/>
                <a:hlinkClick r:id="rId5"/>
              </a:rPr>
              <a:t>Census</a:t>
            </a:r>
            <a:r>
              <a:rPr lang="en-US" b="0" i="0" dirty="0">
                <a:effectLst/>
              </a:rPr>
              <a:t> going back to 1961</a:t>
            </a:r>
            <a:r>
              <a:rPr lang="en-US" dirty="0"/>
              <a:t> </a:t>
            </a:r>
            <a:endParaRPr lang="en-US" dirty="0">
              <a:ea typeface="Calibri"/>
              <a:cs typeface="Calibri"/>
            </a:endParaRPr>
          </a:p>
          <a:p>
            <a:endParaRPr lang="en-US" dirty="0">
              <a:ea typeface="Calibri"/>
              <a:cs typeface="Calibri"/>
            </a:endParaRPr>
          </a:p>
          <a:p>
            <a:r>
              <a:rPr lang="en-US" dirty="0"/>
              <a:t> </a:t>
            </a:r>
            <a:r>
              <a:rPr lang="en-US" b="1" dirty="0"/>
              <a:t>Summary of results of HE consultation:</a:t>
            </a:r>
            <a:r>
              <a:rPr lang="en-US" dirty="0"/>
              <a:t> </a:t>
            </a:r>
            <a:endParaRPr lang="en-US" dirty="0">
              <a:ea typeface="Calibri"/>
              <a:cs typeface="Calibri"/>
            </a:endParaRPr>
          </a:p>
          <a:p>
            <a:pPr marL="171450" indent="-171450">
              <a:buFont typeface="Arial"/>
              <a:buChar char="•"/>
            </a:pPr>
            <a:r>
              <a:rPr lang="en-US" b="0" dirty="0"/>
              <a:t>What data is used in teaching and why?</a:t>
            </a:r>
            <a:r>
              <a:rPr lang="en-US" dirty="0"/>
              <a:t>  </a:t>
            </a:r>
            <a:endParaRPr lang="en-US" dirty="0">
              <a:ea typeface="Calibri"/>
              <a:cs typeface="Calibri"/>
            </a:endParaRPr>
          </a:p>
          <a:p>
            <a:pPr marL="628650" lvl="1" indent="-171450">
              <a:buFont typeface="Courier New"/>
              <a:buChar char="o"/>
            </a:pPr>
            <a:r>
              <a:rPr lang="en-US" b="0" dirty="0"/>
              <a:t>60% used UKDS data, most common were BSA,</a:t>
            </a:r>
            <a:r>
              <a:rPr lang="en-US" dirty="0"/>
              <a:t> </a:t>
            </a:r>
            <a:r>
              <a:rPr lang="en-US" b="0" dirty="0" err="1"/>
              <a:t>Usoc</a:t>
            </a:r>
            <a:r>
              <a:rPr lang="en-US" b="0" dirty="0"/>
              <a:t>, CSEW and Census</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Pref for real-world data</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Students interests important</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Size and complexity of dataset – prefer small and simple. But will vary data depending on what teaching. Need for continuous variables.</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Access and licensing – some don’t like UKDS for this reason.</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Lecturer familiarity</a:t>
            </a:r>
            <a:r>
              <a:rPr lang="en-US" dirty="0"/>
              <a:t> </a:t>
            </a:r>
            <a:endParaRPr lang="en-US" dirty="0">
              <a:ea typeface="Calibri" panose="020F0502020204030204"/>
              <a:cs typeface="Calibri" panose="020F0502020204030204"/>
            </a:endParaRPr>
          </a:p>
          <a:p>
            <a:r>
              <a:rPr lang="en-US" b="0" dirty="0"/>
              <a:t>2. Teaching resources</a:t>
            </a:r>
            <a:r>
              <a:rPr lang="en-US" dirty="0"/>
              <a:t> </a:t>
            </a:r>
            <a:endParaRPr lang="en-US" dirty="0">
              <a:ea typeface="Calibri"/>
              <a:cs typeface="Calibri"/>
            </a:endParaRPr>
          </a:p>
          <a:p>
            <a:pPr marL="628650" lvl="1" indent="-171450">
              <a:buFont typeface="Courier New"/>
              <a:buChar char="o"/>
            </a:pPr>
            <a:r>
              <a:rPr lang="en-US" b="0" dirty="0"/>
              <a:t>Info about datasets and ideas/examples for teaching would be most useful</a:t>
            </a:r>
            <a:r>
              <a:rPr lang="en-US" dirty="0"/>
              <a:t> </a:t>
            </a:r>
            <a:endParaRPr lang="en-US" dirty="0">
              <a:ea typeface="Calibri" panose="020F0502020204030204"/>
              <a:cs typeface="Calibri" panose="020F0502020204030204"/>
            </a:endParaRPr>
          </a:p>
          <a:p>
            <a:r>
              <a:rPr lang="en-US" b="0" dirty="0"/>
              <a:t>3. Software</a:t>
            </a:r>
            <a:r>
              <a:rPr lang="en-US" dirty="0"/>
              <a:t> </a:t>
            </a:r>
            <a:endParaRPr lang="en-US" dirty="0">
              <a:ea typeface="Calibri"/>
              <a:cs typeface="Calibri"/>
            </a:endParaRPr>
          </a:p>
          <a:p>
            <a:pPr marL="628650" lvl="1" indent="-171450">
              <a:buFont typeface="Courier New"/>
              <a:buChar char="o"/>
            </a:pPr>
            <a:r>
              <a:rPr lang="en-US" b="0" dirty="0"/>
              <a:t>SPSS most widely used (73%). Stata and R less used (but used more by those who teach advanced courses). SPSS more student friendly. R off-putting for those nervous about</a:t>
            </a:r>
            <a:r>
              <a:rPr lang="en-US" dirty="0"/>
              <a:t> </a:t>
            </a:r>
            <a:r>
              <a:rPr lang="en-US" b="0" dirty="0" err="1"/>
              <a:t>maths</a:t>
            </a:r>
            <a:r>
              <a:rPr lang="en-US" b="0" dirty="0"/>
              <a:t>/stats.</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Suggestion to develop resources with multiple software options</a:t>
            </a:r>
            <a:r>
              <a:rPr lang="en-US" dirty="0"/>
              <a:t> </a:t>
            </a:r>
            <a:endParaRPr lang="en-US" dirty="0">
              <a:ea typeface="Calibri" panose="020F0502020204030204"/>
              <a:cs typeface="Calibri" panose="020F0502020204030204"/>
            </a:endParaRPr>
          </a:p>
          <a:p>
            <a:r>
              <a:rPr lang="en-US" b="0" dirty="0"/>
              <a:t>4. Resources for students</a:t>
            </a:r>
            <a:r>
              <a:rPr lang="en-US" dirty="0"/>
              <a:t> </a:t>
            </a:r>
            <a:endParaRPr lang="en-US" dirty="0">
              <a:ea typeface="Calibri"/>
              <a:cs typeface="Calibri"/>
            </a:endParaRPr>
          </a:p>
          <a:p>
            <a:pPr marL="628650" lvl="1" indent="-171450">
              <a:buFont typeface="Courier New"/>
              <a:buChar char="o"/>
            </a:pPr>
            <a:r>
              <a:rPr lang="en-US" b="0" dirty="0"/>
              <a:t>Perceived barriers to second analysis (students interest, and time/skills to find and use the data).</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So need resources that convey possibilities of sec analysis or help students identify useful resources</a:t>
            </a:r>
            <a:r>
              <a:rPr lang="en-US" dirty="0"/>
              <a:t> </a:t>
            </a:r>
            <a:endParaRPr lang="en-US" dirty="0">
              <a:ea typeface="Calibri" panose="020F0502020204030204"/>
              <a:cs typeface="Calibri" panose="020F0502020204030204"/>
            </a:endParaRPr>
          </a:p>
          <a:p>
            <a:r>
              <a:rPr lang="en-US" b="0" dirty="0"/>
              <a:t>5. CSS and Reproducibility</a:t>
            </a:r>
            <a:r>
              <a:rPr lang="en-US" dirty="0"/>
              <a:t> </a:t>
            </a:r>
            <a:endParaRPr lang="en-US" dirty="0">
              <a:ea typeface="Calibri"/>
              <a:cs typeface="Calibri"/>
            </a:endParaRPr>
          </a:p>
          <a:p>
            <a:pPr marL="628650" lvl="1" indent="-171450">
              <a:buFont typeface="Courier New"/>
              <a:buChar char="o"/>
            </a:pPr>
            <a:r>
              <a:rPr lang="en-US" b="0" dirty="0"/>
              <a:t>Demos and examples of how to teach these topics would be helpful</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Interest in training for lecturers on these topics</a:t>
            </a:r>
            <a:r>
              <a:rPr lang="en-US" dirty="0"/>
              <a:t> </a:t>
            </a:r>
            <a:endParaRPr lang="en-US" dirty="0">
              <a:ea typeface="Calibri" panose="020F0502020204030204"/>
              <a:cs typeface="Calibri" panose="020F0502020204030204"/>
            </a:endParaRPr>
          </a:p>
          <a:p>
            <a:pPr marL="628650" lvl="1" indent="-171450">
              <a:buFont typeface="Courier New"/>
              <a:buChar char="o"/>
            </a:pPr>
            <a:r>
              <a:rPr lang="en-US" b="0" dirty="0"/>
              <a:t>Worry the inclusion or programming and advanced stats come at expense of more general</a:t>
            </a:r>
            <a:r>
              <a:rPr lang="en-US" dirty="0"/>
              <a:t> </a:t>
            </a:r>
            <a:r>
              <a:rPr lang="en-US" b="0" dirty="0" err="1"/>
              <a:t>stat’l</a:t>
            </a:r>
            <a:r>
              <a:rPr lang="en-US" dirty="0"/>
              <a:t> </a:t>
            </a:r>
            <a:r>
              <a:rPr lang="en-US" b="0" dirty="0"/>
              <a:t>literacy, and</a:t>
            </a:r>
            <a:r>
              <a:rPr lang="en-US" dirty="0"/>
              <a:t> </a:t>
            </a:r>
            <a:r>
              <a:rPr lang="en-US" b="0" dirty="0" err="1"/>
              <a:t>poss</a:t>
            </a:r>
            <a:r>
              <a:rPr lang="en-US" dirty="0"/>
              <a:t> </a:t>
            </a:r>
            <a:r>
              <a:rPr lang="en-US" b="0" dirty="0"/>
              <a:t>alienate students.</a:t>
            </a:r>
            <a:r>
              <a:rPr lang="en-US" dirty="0"/>
              <a:t> </a:t>
            </a:r>
            <a:endParaRPr lang="en-US" dirty="0">
              <a:ea typeface="Calibri" panose="020F0502020204030204"/>
              <a:cs typeface="Calibri" panose="020F0502020204030204"/>
            </a:endParaRPr>
          </a:p>
          <a:p>
            <a:pPr lvl="1"/>
            <a:r>
              <a:rPr lang="en-US" dirty="0"/>
              <a:t> </a:t>
            </a:r>
            <a:endParaRPr lang="en-US" dirty="0">
              <a:ea typeface="Calibri" panose="020F0502020204030204"/>
              <a:cs typeface="Calibri" panose="020F0502020204030204"/>
            </a:endParaRP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3362935-36FB-4F08-8F9E-1239B1EA2CCB}" type="slidenum">
              <a:rPr lang="en-GB" smtClean="0"/>
              <a:t>7</a:t>
            </a:fld>
            <a:endParaRPr lang="en-GB"/>
          </a:p>
        </p:txBody>
      </p:sp>
    </p:spTree>
    <p:extLst>
      <p:ext uri="{BB962C8B-B14F-4D97-AF65-F5344CB8AC3E}">
        <p14:creationId xmlns:p14="http://schemas.microsoft.com/office/powerpoint/2010/main" val="368233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Collaborating with three DTPs to develop asynchronous online course – Introductions to Finding and Using data.  </a:t>
            </a:r>
            <a:endParaRPr lang="en-US"/>
          </a:p>
          <a:p>
            <a:r>
              <a:rPr lang="en-GB"/>
              <a:t>Aim – high quality foundation data training for all students across institutions.  </a:t>
            </a:r>
          </a:p>
          <a:p>
            <a:r>
              <a:rPr lang="en-GB" dirty="0"/>
              <a:t>The DTPs are providing funding and guidance for the project. </a:t>
            </a:r>
            <a:r>
              <a:rPr lang="en-US" dirty="0"/>
              <a:t> </a:t>
            </a:r>
            <a:endParaRPr lang="en-GB" dirty="0"/>
          </a:p>
          <a:p>
            <a:r>
              <a:rPr lang="en-GB" dirty="0"/>
              <a:t>We are in the initial pilot stage – which has involved designing and evaluating the course (just finished running a series of focus groups). The next phase is to refine and embed into DTP training programmes.  </a:t>
            </a:r>
            <a:endParaRPr lang="en-GB" dirty="0">
              <a:ea typeface="Calibri"/>
              <a:cs typeface="Calibri"/>
            </a:endParaRPr>
          </a:p>
          <a:p>
            <a:r>
              <a:rPr lang="en-GB" dirty="0"/>
              <a:t> </a:t>
            </a:r>
            <a:endParaRPr lang="en-GB" dirty="0">
              <a:ea typeface="Calibri"/>
              <a:cs typeface="Calibri"/>
            </a:endParaRPr>
          </a:p>
          <a:p>
            <a:r>
              <a:rPr lang="en-US" b="0" i="0" dirty="0">
                <a:effectLst/>
              </a:rPr>
              <a:t>The UK Data Service recruited focus group participants by email from a list of Student Consultants. Students were able to join the list during the registration process. The UK Data Service contacted those who agreed by email, prompting with follow up emails if needed. There was a total of four focus group sessions. The number of participants in each group ranged from 2 to 4, with a total of 12 participants. Each session was moderated by two facilitators and lasted around 1.5 hours.   </a:t>
            </a:r>
            <a:r>
              <a:rPr lang="en-US" dirty="0"/>
              <a:t> </a:t>
            </a:r>
            <a:endParaRPr lang="en-US" dirty="0">
              <a:ea typeface="Calibri"/>
              <a:cs typeface="Calibri"/>
            </a:endParaRPr>
          </a:p>
          <a:p>
            <a:r>
              <a:rPr lang="en-US" b="0" i="0" dirty="0">
                <a:effectLst/>
              </a:rPr>
              <a:t>The schedule covered the following topics:   </a:t>
            </a:r>
            <a:r>
              <a:rPr lang="en-US" dirty="0"/>
              <a:t> </a:t>
            </a:r>
            <a:endParaRPr lang="en-US" dirty="0">
              <a:ea typeface="Calibri"/>
              <a:cs typeface="Calibri"/>
            </a:endParaRPr>
          </a:p>
          <a:p>
            <a:pPr marL="285750" indent="-285750">
              <a:buFont typeface="Arial"/>
              <a:buChar char="•"/>
            </a:pPr>
            <a:r>
              <a:rPr lang="en-US" b="0" i="0" dirty="0">
                <a:effectLst/>
              </a:rPr>
              <a:t>Participant background (course and university)  </a:t>
            </a:r>
            <a:r>
              <a:rPr lang="en-US" dirty="0"/>
              <a:t> </a:t>
            </a:r>
            <a:endParaRPr lang="en-US" dirty="0">
              <a:ea typeface="Calibri"/>
              <a:cs typeface="Calibri"/>
            </a:endParaRPr>
          </a:p>
          <a:p>
            <a:pPr marL="285750" indent="-285750">
              <a:buFont typeface="Arial"/>
              <a:buChar char="•"/>
            </a:pPr>
            <a:r>
              <a:rPr lang="en-US" b="0" i="0" dirty="0">
                <a:effectLst/>
              </a:rPr>
              <a:t>How they heard about the course, what interested them in signing up and how much they had completed   </a:t>
            </a:r>
            <a:r>
              <a:rPr lang="en-US" dirty="0"/>
              <a:t> </a:t>
            </a:r>
            <a:endParaRPr lang="en-US" dirty="0">
              <a:ea typeface="Calibri"/>
              <a:cs typeface="Calibri"/>
            </a:endParaRPr>
          </a:p>
          <a:p>
            <a:pPr marL="285750" indent="-285750">
              <a:buFont typeface="Arial"/>
              <a:buChar char="•"/>
            </a:pPr>
            <a:r>
              <a:rPr lang="en-US" b="0" i="0" dirty="0">
                <a:effectLst/>
              </a:rPr>
              <a:t>Initial reflections on the course – what was/wasn’t useful/helpful/enjoyable*  </a:t>
            </a:r>
            <a:r>
              <a:rPr lang="en-US" dirty="0"/>
              <a:t> </a:t>
            </a:r>
            <a:endParaRPr lang="en-US" dirty="0">
              <a:ea typeface="Calibri"/>
              <a:cs typeface="Calibri"/>
            </a:endParaRPr>
          </a:p>
          <a:p>
            <a:pPr marL="285750" indent="-285750">
              <a:buFont typeface="Arial"/>
              <a:buChar char="•"/>
            </a:pPr>
            <a:r>
              <a:rPr lang="en-US" b="0" i="0" dirty="0">
                <a:effectLst/>
              </a:rPr>
              <a:t>What they would like to keep, change, delete or add to the course*  </a:t>
            </a:r>
            <a:r>
              <a:rPr lang="en-US" dirty="0"/>
              <a:t> </a:t>
            </a:r>
            <a:endParaRPr lang="en-US" dirty="0">
              <a:ea typeface="Calibri"/>
              <a:cs typeface="Calibri"/>
            </a:endParaRPr>
          </a:p>
          <a:p>
            <a:pPr marL="285750" indent="-285750">
              <a:buFont typeface="Arial"/>
              <a:buChar char="•"/>
            </a:pPr>
            <a:r>
              <a:rPr lang="en-US" b="0" i="0" dirty="0">
                <a:effectLst/>
              </a:rPr>
              <a:t>How accessible they found the course materials and platform  </a:t>
            </a:r>
            <a:r>
              <a:rPr lang="en-US" dirty="0"/>
              <a:t> </a:t>
            </a:r>
            <a:endParaRPr lang="en-US" dirty="0">
              <a:ea typeface="Calibri"/>
              <a:cs typeface="Calibri"/>
            </a:endParaRPr>
          </a:p>
          <a:p>
            <a:pPr marL="285750" indent="-285750">
              <a:buFont typeface="Arial"/>
              <a:buChar char="•"/>
            </a:pPr>
            <a:r>
              <a:rPr lang="en-US" b="0" i="0" dirty="0">
                <a:effectLst/>
              </a:rPr>
              <a:t>Whether the course stood out among the range of training available  </a:t>
            </a:r>
            <a:r>
              <a:rPr lang="en-US" dirty="0"/>
              <a:t> </a:t>
            </a:r>
            <a:endParaRPr lang="en-US" dirty="0">
              <a:ea typeface="Calibri"/>
              <a:cs typeface="Calibri"/>
            </a:endParaRPr>
          </a:p>
          <a:p>
            <a:pPr marL="285750" indent="-285750">
              <a:buFont typeface="Arial"/>
              <a:buChar char="•"/>
            </a:pPr>
            <a:r>
              <a:rPr lang="en-US" b="0" i="0" dirty="0">
                <a:effectLst/>
              </a:rPr>
              <a:t>Any future wishes for the development of the course  </a:t>
            </a:r>
            <a:r>
              <a:rPr lang="en-US" dirty="0"/>
              <a:t> </a:t>
            </a:r>
            <a:endParaRPr lang="en-US" dirty="0">
              <a:ea typeface="Calibri"/>
              <a:cs typeface="Calibri"/>
            </a:endParaRPr>
          </a:p>
          <a:p>
            <a:r>
              <a:rPr lang="en-GB" dirty="0"/>
              <a:t> </a:t>
            </a:r>
            <a:endParaRPr lang="en-GB" dirty="0">
              <a:ea typeface="Calibri"/>
              <a:cs typeface="Calibri"/>
            </a:endParaRPr>
          </a:p>
          <a:p>
            <a:r>
              <a:rPr lang="en-US" dirty="0">
                <a:hlinkClick r:id="rId3"/>
              </a:rPr>
              <a:t>Pilot report June 24.docx (sharepoint.com)</a:t>
            </a:r>
            <a:r>
              <a:rPr lang="en-GB" dirty="0"/>
              <a:t> </a:t>
            </a:r>
            <a:endParaRPr lang="en-GB" dirty="0">
              <a:ea typeface="Calibri"/>
              <a:cs typeface="Calibri"/>
            </a:endParaRPr>
          </a:p>
          <a:p>
            <a:r>
              <a:rPr lang="en-GB" dirty="0"/>
              <a:t>Key results:</a:t>
            </a:r>
            <a:r>
              <a:rPr lang="en-US" dirty="0"/>
              <a:t> </a:t>
            </a:r>
            <a:endParaRPr lang="en-GB" dirty="0"/>
          </a:p>
          <a:p>
            <a:pPr marL="285750" indent="-285750">
              <a:buFont typeface="Arial"/>
              <a:buChar char="•"/>
            </a:pPr>
            <a:r>
              <a:rPr lang="en-GB" dirty="0"/>
              <a:t>Good take up but varied among the institutions</a:t>
            </a:r>
            <a:r>
              <a:rPr lang="en-US" dirty="0"/>
              <a:t> </a:t>
            </a:r>
            <a:endParaRPr lang="en-GB" dirty="0"/>
          </a:p>
          <a:p>
            <a:pPr marL="285750" indent="-285750">
              <a:buFont typeface="Arial"/>
              <a:buChar char="•"/>
            </a:pPr>
            <a:r>
              <a:rPr lang="en-GB" dirty="0"/>
              <a:t>Generally the students like it but made some suggestions e.g. more description of content, info on how long each module will take, more consistency in when quizzes happen</a:t>
            </a:r>
            <a:r>
              <a:rPr lang="en-US" dirty="0"/>
              <a:t> </a:t>
            </a:r>
            <a:endParaRPr lang="en-GB" dirty="0"/>
          </a:p>
          <a:p>
            <a:pPr marL="285750" indent="-285750">
              <a:buFont typeface="Arial"/>
              <a:buChar char="•"/>
            </a:pPr>
            <a:r>
              <a:rPr lang="en-GB" dirty="0"/>
              <a:t>They liked the interaction - </a:t>
            </a:r>
            <a:r>
              <a:rPr lang="en-GB" dirty="0" err="1"/>
              <a:t>partic</a:t>
            </a:r>
            <a:r>
              <a:rPr lang="en-GB" dirty="0"/>
              <a:t> liked practical exercises and case-studies</a:t>
            </a:r>
            <a:r>
              <a:rPr lang="en-US" dirty="0"/>
              <a:t> </a:t>
            </a:r>
            <a:endParaRPr lang="en-GB" dirty="0"/>
          </a:p>
          <a:p>
            <a:pPr marL="285750" indent="-285750">
              <a:buFont typeface="Arial"/>
              <a:buChar char="•"/>
            </a:pPr>
            <a:r>
              <a:rPr lang="en-GB" dirty="0"/>
              <a:t>Bit text heavy – break up into smaller modules</a:t>
            </a:r>
            <a:r>
              <a:rPr lang="en-US" dirty="0"/>
              <a:t> </a:t>
            </a:r>
            <a:endParaRPr lang="en-GB" dirty="0"/>
          </a:p>
          <a:p>
            <a:pPr marL="285750" indent="-285750">
              <a:buFont typeface="Arial"/>
              <a:buChar char="•"/>
            </a:pPr>
            <a:r>
              <a:rPr lang="en-GB" dirty="0"/>
              <a:t>More international examples</a:t>
            </a:r>
            <a:r>
              <a:rPr lang="en-US" dirty="0"/>
              <a:t> </a:t>
            </a:r>
            <a:endParaRPr lang="en-GB" dirty="0"/>
          </a:p>
          <a:p>
            <a:pPr marL="285750" indent="-285750">
              <a:buFont typeface="Arial"/>
              <a:buChar char="•"/>
            </a:pPr>
            <a:r>
              <a:rPr lang="en-US" b="0" i="0" dirty="0">
                <a:effectLst/>
              </a:rPr>
              <a:t>Some students indicated a preference for alternatives to the online course format, such as more interactive workshops or online lectures (both live and recorded)</a:t>
            </a:r>
            <a:r>
              <a:rPr lang="en-US" dirty="0"/>
              <a:t> </a:t>
            </a:r>
            <a:endParaRPr lang="en-US" dirty="0">
              <a:ea typeface="Calibri"/>
              <a:cs typeface="Calibri"/>
            </a:endParaRPr>
          </a:p>
          <a:p>
            <a:pPr marL="285750" indent="-285750">
              <a:buFont typeface="Arial"/>
              <a:buChar char="•"/>
            </a:pPr>
            <a:r>
              <a:rPr lang="en-US" dirty="0"/>
              <a:t> </a:t>
            </a:r>
            <a:endParaRPr lang="en-US" dirty="0">
              <a:ea typeface="Calibri"/>
              <a:cs typeface="Calibri"/>
            </a:endParaRPr>
          </a:p>
          <a:p>
            <a:pPr marL="285750" indent="-285750">
              <a:buFont typeface="Arial"/>
              <a:buChar char="•"/>
            </a:pPr>
            <a:r>
              <a:rPr lang="en-US" b="0" i="0" dirty="0">
                <a:effectLst/>
              </a:rPr>
              <a:t>Next steps: meeting DTPs next week to discuss refining the modules based on feedback, then they will embed into training programs (some will use alongside lectures)</a:t>
            </a:r>
            <a:r>
              <a:rPr lang="en-US" dirty="0"/>
              <a:t> </a:t>
            </a:r>
            <a:endParaRPr lang="en-US" dirty="0">
              <a:ea typeface="Calibri"/>
              <a:cs typeface="Calibri"/>
            </a:endParaRPr>
          </a:p>
          <a:p>
            <a:pPr marL="285750" indent="-285750">
              <a:buFont typeface="Arial"/>
              <a:buChar char="•"/>
            </a:pPr>
            <a:r>
              <a:rPr lang="en-US" b="0" i="0" dirty="0">
                <a:effectLst/>
              </a:rPr>
              <a:t>Then if successful in the 3 DTPs we will offer it our to all DTPs.</a:t>
            </a:r>
            <a:r>
              <a:rPr lang="en-US" dirty="0"/>
              <a:t> </a:t>
            </a:r>
            <a:r>
              <a:rPr lang="en-GB" dirty="0"/>
              <a:t> </a:t>
            </a:r>
            <a:endParaRPr lang="en-US" dirty="0"/>
          </a:p>
          <a:p>
            <a:pPr marL="285750" indent="-285750">
              <a:buFont typeface="Arial"/>
              <a:buChar char="•"/>
            </a:pPr>
            <a:r>
              <a:rPr lang="en-GB" dirty="0"/>
              <a:t> </a:t>
            </a:r>
            <a:endParaRPr lang="en-US" dirty="0"/>
          </a:p>
          <a:p>
            <a:r>
              <a:rPr lang="en-GB" dirty="0"/>
              <a:t> </a:t>
            </a:r>
            <a:endParaRPr lang="en-GB" dirty="0">
              <a:ea typeface="Calibri"/>
              <a:cs typeface="Calibri"/>
            </a:endParaRPr>
          </a:p>
          <a:p>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D3362935-36FB-4F08-8F9E-1239B1EA2CCB}" type="slidenum">
              <a:rPr lang="en-GB" smtClean="0"/>
              <a:t>8</a:t>
            </a:fld>
            <a:endParaRPr lang="en-GB"/>
          </a:p>
        </p:txBody>
      </p:sp>
    </p:spTree>
    <p:extLst>
      <p:ext uri="{BB962C8B-B14F-4D97-AF65-F5344CB8AC3E}">
        <p14:creationId xmlns:p14="http://schemas.microsoft.com/office/powerpoint/2010/main" val="140942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Aim</a:t>
            </a:r>
            <a:r>
              <a:rPr lang="en-US" b="1" dirty="0"/>
              <a:t>: </a:t>
            </a:r>
            <a:r>
              <a:rPr lang="en-US" sz="1200" b="0" dirty="0"/>
              <a:t>We focused on training </a:t>
            </a:r>
            <a:r>
              <a:rPr lang="en-US" sz="1200" b="1" dirty="0"/>
              <a:t>events</a:t>
            </a:r>
            <a:r>
              <a:rPr lang="en-US" sz="1200" b="0" dirty="0"/>
              <a:t> for this project (not asynchronous materials), largely due to the accessibility of the ease of obtaining a sampling frame of event attendees. We focused solely on </a:t>
            </a:r>
            <a:r>
              <a:rPr lang="en-US" sz="1200" b="1" dirty="0"/>
              <a:t>online training events </a:t>
            </a:r>
            <a:r>
              <a:rPr lang="en-US" sz="1200" b="0" dirty="0"/>
              <a:t>because (1) students tend to attend online more than they do FTF due to travel costs (2) at the time of the research (2021-2022), the UKDS was mostly delivering its training online due to the pandemic.</a:t>
            </a:r>
            <a:r>
              <a:rPr lang="en-US" dirty="0"/>
              <a:t> </a:t>
            </a:r>
            <a:endParaRPr lang="en-US" sz="1200" b="1" dirty="0">
              <a:ea typeface="Calibri"/>
              <a:cs typeface="Calibri"/>
            </a:endParaRPr>
          </a:p>
          <a:p>
            <a:pPr marL="0" indent="0">
              <a:buFont typeface="Arial" panose="020B0604020202020204" pitchFamily="34" charset="0"/>
              <a:buNone/>
            </a:pPr>
            <a:r>
              <a:rPr lang="en-US" sz="1200" b="1" dirty="0"/>
              <a:t>What is SHAPE?</a:t>
            </a:r>
            <a:endParaRPr lang="en-US" sz="1200" b="1" dirty="0">
              <a:ea typeface="Calibri"/>
              <a:cs typeface="Calibri"/>
            </a:endParaRPr>
          </a:p>
          <a:p>
            <a:pPr marL="171450" indent="-171450">
              <a:buFont typeface="Arial"/>
              <a:buChar char="•"/>
            </a:pPr>
            <a:r>
              <a:rPr lang="en-US" dirty="0"/>
              <a:t>Social sciences, Humanities, and the Arts for People and the Economy. Launched in 2020, by the British Academy, </a:t>
            </a:r>
            <a:endParaRPr lang="en-US" dirty="0">
              <a:ea typeface="Calibri"/>
              <a:cs typeface="Calibri"/>
            </a:endParaRPr>
          </a:p>
          <a:p>
            <a:pPr marL="171450" indent="-171450">
              <a:buFont typeface="Arial"/>
              <a:buChar char="•"/>
            </a:pPr>
            <a:r>
              <a:rPr lang="en-US" dirty="0"/>
              <a:t>There is a lot of reference to non-STEM or non-STEM majors. The point of us in our work </a:t>
            </a:r>
            <a:r>
              <a:rPr lang="en-US" dirty="0" err="1"/>
              <a:t>focussing</a:t>
            </a:r>
            <a:r>
              <a:rPr lang="en-US" dirty="0"/>
              <a:t> on SHAPE is to create a positive narrative around this but not ‘othering’ using the ’non’ as a prefix. I acknowledge this is only one definition of subjects outside of STEM. </a:t>
            </a:r>
          </a:p>
          <a:p>
            <a:endParaRPr lang="en-US" dirty="0"/>
          </a:p>
          <a:p>
            <a:endParaRPr lang="en-US" dirty="0">
              <a:ea typeface="Calibri" panose="020F0502020204030204"/>
              <a:cs typeface="+mn-lt"/>
            </a:endParaRPr>
          </a:p>
          <a:p>
            <a:pPr marL="456565" indent="-456565"/>
            <a:endParaRPr lang="en-US" sz="1200" dirty="0">
              <a:solidFill>
                <a:srgbClr val="000000"/>
              </a:solidFill>
              <a:latin typeface="Arial"/>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9</a:t>
            </a:fld>
            <a:endParaRPr lang="en-GB"/>
          </a:p>
        </p:txBody>
      </p:sp>
    </p:spTree>
    <p:extLst>
      <p:ext uri="{BB962C8B-B14F-4D97-AF65-F5344CB8AC3E}">
        <p14:creationId xmlns:p14="http://schemas.microsoft.com/office/powerpoint/2010/main" val="49299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12/06/2024</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22748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76606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21978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900618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84033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3411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990321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39463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12/06/2024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330807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3825707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12/06/2024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739829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12/06/2024</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5912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a:p>
            <a:endParaRPr lang="en-US"/>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12/06/2024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731835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7364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12/06/2024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500080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12/06/2024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87391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12/06/2024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78098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p>
        </p:txBody>
      </p:sp>
    </p:spTree>
    <p:extLst>
      <p:ext uri="{BB962C8B-B14F-4D97-AF65-F5344CB8AC3E}">
        <p14:creationId xmlns:p14="http://schemas.microsoft.com/office/powerpoint/2010/main" val="692750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88288" y="0"/>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J. Kasmire, CSS Training Team</a:t>
            </a:r>
            <a:endParaRPr lang="en-GB" sz="90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3848438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12/06/2024</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342235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12/06/2024</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42548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0638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2870609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40807451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2449523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8778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icon to design your table.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84510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a:p>
        </p:txBody>
      </p:sp>
    </p:spTree>
    <p:extLst>
      <p:ext uri="{BB962C8B-B14F-4D97-AF65-F5344CB8AC3E}">
        <p14:creationId xmlns:p14="http://schemas.microsoft.com/office/powerpoint/2010/main" val="741267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066254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1589090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2410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056914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00129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825313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2827281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453708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70365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12/06/2024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9808180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3357040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12/06/2024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400086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a:p>
            <a:endParaRPr lang="en-US"/>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12/06/2024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23635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345606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12/06/2024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9202766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12/06/2024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963213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10185349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12/06/2024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5095153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p>
        </p:txBody>
      </p:sp>
    </p:spTree>
    <p:extLst>
      <p:ext uri="{BB962C8B-B14F-4D97-AF65-F5344CB8AC3E}">
        <p14:creationId xmlns:p14="http://schemas.microsoft.com/office/powerpoint/2010/main" val="7130049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88288" y="0"/>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J. Kasmire, CSS Training Team</a:t>
            </a:r>
            <a:endParaRPr lang="en-GB" sz="90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232676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20D988C-D319-4640-89E1-C546B2C26FCC}" type="datetimeFigureOut">
              <a:rPr lang="en-GB" smtClean="0"/>
              <a:t>12/06/2024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C3527-2502-4827-86DB-C3F004C4A374}" type="slidenum">
              <a:rPr lang="en-GB" smtClean="0"/>
              <a:t>‹#›</a:t>
            </a:fld>
            <a:endParaRPr lang="en-GB"/>
          </a:p>
        </p:txBody>
      </p:sp>
    </p:spTree>
    <p:extLst>
      <p:ext uri="{BB962C8B-B14F-4D97-AF65-F5344CB8AC3E}">
        <p14:creationId xmlns:p14="http://schemas.microsoft.com/office/powerpoint/2010/main" val="38278964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Generic/Impact Blank">
  <p:cSld name="Generic/Impact Blank">
    <p:spTree>
      <p:nvGrpSpPr>
        <p:cNvPr id="1" name="Shape 62"/>
        <p:cNvGrpSpPr/>
        <p:nvPr/>
      </p:nvGrpSpPr>
      <p:grpSpPr>
        <a:xfrm>
          <a:off x="0" y="0"/>
          <a:ext cx="0" cy="0"/>
          <a:chOff x="0" y="0"/>
          <a:chExt cx="0" cy="0"/>
        </a:xfrm>
      </p:grpSpPr>
      <p:pic>
        <p:nvPicPr>
          <p:cNvPr id="63" name="Google Shape;63;p43"/>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64" name="Google Shape;6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43"/>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199723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Generic Section Title">
  <p:cSld name="Generic Section Title">
    <p:spTree>
      <p:nvGrpSpPr>
        <p:cNvPr id="1" name="Shape 85"/>
        <p:cNvGrpSpPr/>
        <p:nvPr/>
      </p:nvGrpSpPr>
      <p:grpSpPr>
        <a:xfrm>
          <a:off x="0" y="0"/>
          <a:ext cx="0" cy="0"/>
          <a:chOff x="0" y="0"/>
          <a:chExt cx="0" cy="0"/>
        </a:xfrm>
      </p:grpSpPr>
      <p:pic>
        <p:nvPicPr>
          <p:cNvPr id="86" name="Google Shape;86;p32"/>
          <p:cNvPicPr preferRelativeResize="0"/>
          <p:nvPr/>
        </p:nvPicPr>
        <p:blipFill rotWithShape="1">
          <a:blip r:embed="rId2">
            <a:alphaModFix/>
          </a:blip>
          <a:srcRect/>
          <a:stretch/>
        </p:blipFill>
        <p:spPr>
          <a:xfrm>
            <a:off x="8160000" y="1818000"/>
            <a:ext cx="4032000" cy="5040000"/>
          </a:xfrm>
          <a:prstGeom prst="rect">
            <a:avLst/>
          </a:prstGeom>
          <a:noFill/>
          <a:ln>
            <a:noFill/>
          </a:ln>
        </p:spPr>
      </p:pic>
      <p:sp>
        <p:nvSpPr>
          <p:cNvPr id="87" name="Google Shape;87;p32"/>
          <p:cNvSpPr txBox="1">
            <a:spLocks noGrp="1"/>
          </p:cNvSpPr>
          <p:nvPr>
            <p:ph type="title"/>
          </p:nvPr>
        </p:nvSpPr>
        <p:spPr>
          <a:xfrm>
            <a:off x="831850" y="1229360"/>
            <a:ext cx="7347646" cy="255854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400"/>
              <a:buFont typeface="Arial"/>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2"/>
          <p:cNvSpPr txBox="1">
            <a:spLocks noGrp="1"/>
          </p:cNvSpPr>
          <p:nvPr>
            <p:ph type="body" idx="1"/>
          </p:nvPr>
        </p:nvSpPr>
        <p:spPr>
          <a:xfrm>
            <a:off x="831850" y="3814895"/>
            <a:ext cx="733679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55C58"/>
              </a:buClr>
              <a:buSzPts val="2400"/>
              <a:buNone/>
              <a:defRPr sz="2400">
                <a:solidFill>
                  <a:srgbClr val="555C58"/>
                </a:solidFill>
              </a:defRPr>
            </a:lvl1pPr>
            <a:lvl2pPr marL="914400" lvl="1" indent="-228600" algn="l">
              <a:lnSpc>
                <a:spcPct val="90000"/>
              </a:lnSpc>
              <a:spcBef>
                <a:spcPts val="500"/>
              </a:spcBef>
              <a:spcAft>
                <a:spcPts val="0"/>
              </a:spcAft>
              <a:buClr>
                <a:srgbClr val="A38AAC"/>
              </a:buClr>
              <a:buSzPts val="2000"/>
              <a:buNone/>
              <a:defRPr sz="2000">
                <a:solidFill>
                  <a:srgbClr val="A38AAC"/>
                </a:solidFill>
              </a:defRPr>
            </a:lvl2pPr>
            <a:lvl3pPr marL="1371600" lvl="2" indent="-228600" algn="l">
              <a:lnSpc>
                <a:spcPct val="90000"/>
              </a:lnSpc>
              <a:spcBef>
                <a:spcPts val="500"/>
              </a:spcBef>
              <a:spcAft>
                <a:spcPts val="0"/>
              </a:spcAft>
              <a:buClr>
                <a:srgbClr val="A38AAC"/>
              </a:buClr>
              <a:buSzPts val="1800"/>
              <a:buNone/>
              <a:defRPr sz="1800">
                <a:solidFill>
                  <a:srgbClr val="A38AAC"/>
                </a:solidFill>
              </a:defRPr>
            </a:lvl3pPr>
            <a:lvl4pPr marL="1828800" lvl="3" indent="-228600" algn="l">
              <a:lnSpc>
                <a:spcPct val="90000"/>
              </a:lnSpc>
              <a:spcBef>
                <a:spcPts val="500"/>
              </a:spcBef>
              <a:spcAft>
                <a:spcPts val="0"/>
              </a:spcAft>
              <a:buClr>
                <a:srgbClr val="A38AAC"/>
              </a:buClr>
              <a:buSzPts val="1600"/>
              <a:buNone/>
              <a:defRPr sz="1600">
                <a:solidFill>
                  <a:srgbClr val="A38AAC"/>
                </a:solidFill>
              </a:defRPr>
            </a:lvl4pPr>
            <a:lvl5pPr marL="2286000" lvl="4" indent="-228600" algn="l">
              <a:lnSpc>
                <a:spcPct val="90000"/>
              </a:lnSpc>
              <a:spcBef>
                <a:spcPts val="500"/>
              </a:spcBef>
              <a:spcAft>
                <a:spcPts val="0"/>
              </a:spcAft>
              <a:buClr>
                <a:srgbClr val="A38AAC"/>
              </a:buClr>
              <a:buSzPts val="1600"/>
              <a:buNone/>
              <a:defRPr sz="1600">
                <a:solidFill>
                  <a:srgbClr val="A38AAC"/>
                </a:solidFill>
              </a:defRPr>
            </a:lvl5pPr>
            <a:lvl6pPr marL="2743200" lvl="5" indent="-228600" algn="l">
              <a:lnSpc>
                <a:spcPct val="90000"/>
              </a:lnSpc>
              <a:spcBef>
                <a:spcPts val="500"/>
              </a:spcBef>
              <a:spcAft>
                <a:spcPts val="0"/>
              </a:spcAft>
              <a:buClr>
                <a:srgbClr val="A38AAC"/>
              </a:buClr>
              <a:buSzPts val="1600"/>
              <a:buNone/>
              <a:defRPr sz="1600">
                <a:solidFill>
                  <a:srgbClr val="A38AAC"/>
                </a:solidFill>
              </a:defRPr>
            </a:lvl6pPr>
            <a:lvl7pPr marL="3200400" lvl="6" indent="-228600" algn="l">
              <a:lnSpc>
                <a:spcPct val="90000"/>
              </a:lnSpc>
              <a:spcBef>
                <a:spcPts val="500"/>
              </a:spcBef>
              <a:spcAft>
                <a:spcPts val="0"/>
              </a:spcAft>
              <a:buClr>
                <a:srgbClr val="A38AAC"/>
              </a:buClr>
              <a:buSzPts val="1600"/>
              <a:buNone/>
              <a:defRPr sz="1600">
                <a:solidFill>
                  <a:srgbClr val="A38AAC"/>
                </a:solidFill>
              </a:defRPr>
            </a:lvl7pPr>
            <a:lvl8pPr marL="3657600" lvl="7" indent="-228600" algn="l">
              <a:lnSpc>
                <a:spcPct val="90000"/>
              </a:lnSpc>
              <a:spcBef>
                <a:spcPts val="500"/>
              </a:spcBef>
              <a:spcAft>
                <a:spcPts val="0"/>
              </a:spcAft>
              <a:buClr>
                <a:srgbClr val="A38AAC"/>
              </a:buClr>
              <a:buSzPts val="1600"/>
              <a:buNone/>
              <a:defRPr sz="1600">
                <a:solidFill>
                  <a:srgbClr val="A38AAC"/>
                </a:solidFill>
              </a:defRPr>
            </a:lvl8pPr>
            <a:lvl9pPr marL="4114800" lvl="8" indent="-228600" algn="l">
              <a:lnSpc>
                <a:spcPct val="90000"/>
              </a:lnSpc>
              <a:spcBef>
                <a:spcPts val="500"/>
              </a:spcBef>
              <a:spcAft>
                <a:spcPts val="0"/>
              </a:spcAft>
              <a:buClr>
                <a:srgbClr val="A38AAC"/>
              </a:buClr>
              <a:buSzPts val="1600"/>
              <a:buNone/>
              <a:defRPr sz="1600">
                <a:solidFill>
                  <a:srgbClr val="A38AAC"/>
                </a:solidFill>
              </a:defRPr>
            </a:lvl9pPr>
          </a:lstStyle>
          <a:p>
            <a:endParaRPr/>
          </a:p>
        </p:txBody>
      </p:sp>
      <p:pic>
        <p:nvPicPr>
          <p:cNvPr id="89" name="Google Shape;89;p32" descr="UK Data Service logo"/>
          <p:cNvPicPr preferRelativeResize="0"/>
          <p:nvPr/>
        </p:nvPicPr>
        <p:blipFill rotWithShape="1">
          <a:blip r:embed="rId3">
            <a:alphaModFix/>
          </a:blip>
          <a:srcRect/>
          <a:stretch/>
        </p:blipFill>
        <p:spPr>
          <a:xfrm>
            <a:off x="599440" y="182880"/>
            <a:ext cx="3101521" cy="1059831"/>
          </a:xfrm>
          <a:prstGeom prst="rect">
            <a:avLst/>
          </a:prstGeom>
          <a:noFill/>
          <a:ln>
            <a:noFill/>
          </a:ln>
        </p:spPr>
      </p:pic>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5554125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2" name="Google Shape;102;p34"/>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03" name="Google Shape;103;p34"/>
          <p:cNvSpPr>
            <a:spLocks noGrp="1"/>
          </p:cNvSpPr>
          <p:nvPr>
            <p:ph type="chart" idx="2"/>
          </p:nvPr>
        </p:nvSpPr>
        <p:spPr>
          <a:xfrm>
            <a:off x="838200" y="1498600"/>
            <a:ext cx="7315200" cy="4484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R="0" lvl="1"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99850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07"/>
        <p:cNvGrpSpPr/>
        <p:nvPr/>
      </p:nvGrpSpPr>
      <p:grpSpPr>
        <a:xfrm>
          <a:off x="0" y="0"/>
          <a:ext cx="0" cy="0"/>
          <a:chOff x="0" y="0"/>
          <a:chExt cx="0" cy="0"/>
        </a:xfrm>
      </p:grpSpPr>
      <p:sp>
        <p:nvSpPr>
          <p:cNvPr id="108" name="Google Shape;108;p35"/>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9" name="Google Shape;109;p35"/>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10" name="Google Shape;11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63968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Generic/Impact Text &amp; Image 2">
  <p:cSld name="Generic/Impact Text &amp; Image 2">
    <p:spTree>
      <p:nvGrpSpPr>
        <p:cNvPr id="1" name="Shape 113"/>
        <p:cNvGrpSpPr/>
        <p:nvPr/>
      </p:nvGrpSpPr>
      <p:grpSpPr>
        <a:xfrm>
          <a:off x="0" y="0"/>
          <a:ext cx="0" cy="0"/>
          <a:chOff x="0" y="0"/>
          <a:chExt cx="0" cy="0"/>
        </a:xfrm>
      </p:grpSpPr>
      <p:sp>
        <p:nvSpPr>
          <p:cNvPr id="114" name="Google Shape;114;p37"/>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7"/>
          <p:cNvSpPr txBox="1">
            <a:spLocks noGrp="1"/>
          </p:cNvSpPr>
          <p:nvPr>
            <p:ph type="body" idx="1"/>
          </p:nvPr>
        </p:nvSpPr>
        <p:spPr>
          <a:xfrm>
            <a:off x="838200" y="1459478"/>
            <a:ext cx="50444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7"/>
          <p:cNvSpPr>
            <a:spLocks noGrp="1"/>
          </p:cNvSpPr>
          <p:nvPr>
            <p:ph type="pic" idx="2"/>
          </p:nvPr>
        </p:nvSpPr>
        <p:spPr>
          <a:xfrm>
            <a:off x="6309360" y="1463040"/>
            <a:ext cx="5044440" cy="3362960"/>
          </a:xfrm>
          <a:prstGeom prst="roundRect">
            <a:avLst>
              <a:gd name="adj" fmla="val 2736"/>
            </a:avLst>
          </a:prstGeom>
          <a:noFill/>
          <a:ln>
            <a:noFill/>
          </a:ln>
        </p:spPr>
      </p:sp>
      <p:sp>
        <p:nvSpPr>
          <p:cNvPr id="117" name="Google Shape;11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20" name="Google Shape;120;p37"/>
          <p:cNvPicPr preferRelativeResize="0"/>
          <p:nvPr/>
        </p:nvPicPr>
        <p:blipFill rotWithShape="1">
          <a:blip r:embed="rId2">
            <a:alphaModFix/>
          </a:blip>
          <a:srcRect/>
          <a:stretch/>
        </p:blipFill>
        <p:spPr>
          <a:xfrm>
            <a:off x="8052000" y="2718000"/>
            <a:ext cx="4140000" cy="4140000"/>
          </a:xfrm>
          <a:prstGeom prst="rect">
            <a:avLst/>
          </a:prstGeom>
          <a:noFill/>
          <a:ln>
            <a:noFill/>
          </a:ln>
        </p:spPr>
      </p:pic>
    </p:spTree>
    <p:extLst>
      <p:ext uri="{BB962C8B-B14F-4D97-AF65-F5344CB8AC3E}">
        <p14:creationId xmlns:p14="http://schemas.microsoft.com/office/powerpoint/2010/main" val="25498687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Generic Flow Chart 1">
  <p:cSld name="Generic Flow Chart 1">
    <p:spTree>
      <p:nvGrpSpPr>
        <p:cNvPr id="1" name="Shape 121"/>
        <p:cNvGrpSpPr/>
        <p:nvPr/>
      </p:nvGrpSpPr>
      <p:grpSpPr>
        <a:xfrm>
          <a:off x="0" y="0"/>
          <a:ext cx="0" cy="0"/>
          <a:chOff x="0" y="0"/>
          <a:chExt cx="0" cy="0"/>
        </a:xfrm>
      </p:grpSpPr>
      <p:cxnSp>
        <p:nvCxnSpPr>
          <p:cNvPr id="122" name="Google Shape;122;p38"/>
          <p:cNvCxnSpPr/>
          <p:nvPr/>
        </p:nvCxnSpPr>
        <p:spPr>
          <a:xfrm>
            <a:off x="2913682" y="3617843"/>
            <a:ext cx="9288981" cy="0"/>
          </a:xfrm>
          <a:prstGeom prst="straightConnector1">
            <a:avLst/>
          </a:prstGeom>
          <a:noFill/>
          <a:ln w="28575" cap="flat" cmpd="sng">
            <a:solidFill>
              <a:srgbClr val="702082"/>
            </a:solidFill>
            <a:prstDash val="solid"/>
            <a:miter lim="800000"/>
            <a:headEnd type="none" w="sm" len="sm"/>
            <a:tailEnd type="none" w="sm" len="sm"/>
          </a:ln>
        </p:spPr>
      </p:cxnSp>
      <p:pic>
        <p:nvPicPr>
          <p:cNvPr id="123" name="Google Shape;123;p38"/>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24" name="Google Shape;124;p38"/>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8"/>
          <p:cNvSpPr>
            <a:spLocks noGrp="1"/>
          </p:cNvSpPr>
          <p:nvPr>
            <p:ph type="body" idx="1"/>
          </p:nvPr>
        </p:nvSpPr>
        <p:spPr>
          <a:xfrm>
            <a:off x="838199" y="1960844"/>
            <a:ext cx="2369457" cy="3313997"/>
          </a:xfrm>
          <a:prstGeom prst="roundRect">
            <a:avLst>
              <a:gd name="adj" fmla="val 3758"/>
            </a:avLst>
          </a:prstGeom>
          <a:solidFill>
            <a:srgbClr val="70208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8" descr="1"/>
          <p:cNvSpPr/>
          <p:nvPr/>
        </p:nvSpPr>
        <p:spPr>
          <a:xfrm>
            <a:off x="3440291" y="3257843"/>
            <a:ext cx="720000" cy="720000"/>
          </a:xfrm>
          <a:prstGeom prst="ellipse">
            <a:avLst/>
          </a:prstGeom>
          <a:solidFill>
            <a:srgbClr val="70208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27" name="Google Shape;127;p38"/>
          <p:cNvSpPr>
            <a:spLocks noGrp="1"/>
          </p:cNvSpPr>
          <p:nvPr>
            <p:ph type="body" idx="2"/>
          </p:nvPr>
        </p:nvSpPr>
        <p:spPr>
          <a:xfrm>
            <a:off x="4443757" y="1960844"/>
            <a:ext cx="2370113" cy="3313997"/>
          </a:xfrm>
          <a:prstGeom prst="roundRect">
            <a:avLst>
              <a:gd name="adj" fmla="val 3758"/>
            </a:avLst>
          </a:prstGeom>
          <a:solidFill>
            <a:srgbClr val="21232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8" descr="2"/>
          <p:cNvSpPr/>
          <p:nvPr/>
        </p:nvSpPr>
        <p:spPr>
          <a:xfrm>
            <a:off x="7041271" y="3257843"/>
            <a:ext cx="720000" cy="720000"/>
          </a:xfrm>
          <a:prstGeom prst="ellipse">
            <a:avLst/>
          </a:prstGeom>
          <a:solidFill>
            <a:srgbClr val="21232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29" name="Google Shape;129;p38"/>
          <p:cNvSpPr>
            <a:spLocks noGrp="1"/>
          </p:cNvSpPr>
          <p:nvPr>
            <p:ph type="body" idx="3"/>
          </p:nvPr>
        </p:nvSpPr>
        <p:spPr>
          <a:xfrm>
            <a:off x="8042227" y="1960844"/>
            <a:ext cx="2361661" cy="3313997"/>
          </a:xfrm>
          <a:prstGeom prst="roundRect">
            <a:avLst>
              <a:gd name="adj" fmla="val 3758"/>
            </a:avLst>
          </a:prstGeom>
          <a:solidFill>
            <a:srgbClr val="70208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8" descr="3"/>
          <p:cNvSpPr/>
          <p:nvPr/>
        </p:nvSpPr>
        <p:spPr>
          <a:xfrm>
            <a:off x="10633800" y="3275678"/>
            <a:ext cx="720000" cy="720000"/>
          </a:xfrm>
          <a:prstGeom prst="ellipse">
            <a:avLst/>
          </a:prstGeom>
          <a:solidFill>
            <a:srgbClr val="70208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31" name="Google Shape;13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7184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751931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Generic Flow Chart 2">
  <p:cSld name="Generic Flow Chart 2">
    <p:spTree>
      <p:nvGrpSpPr>
        <p:cNvPr id="1" name="Shape 134"/>
        <p:cNvGrpSpPr/>
        <p:nvPr/>
      </p:nvGrpSpPr>
      <p:grpSpPr>
        <a:xfrm>
          <a:off x="0" y="0"/>
          <a:ext cx="0" cy="0"/>
          <a:chOff x="0" y="0"/>
          <a:chExt cx="0" cy="0"/>
        </a:xfrm>
      </p:grpSpPr>
      <p:cxnSp>
        <p:nvCxnSpPr>
          <p:cNvPr id="135" name="Google Shape;135;p39"/>
          <p:cNvCxnSpPr/>
          <p:nvPr/>
        </p:nvCxnSpPr>
        <p:spPr>
          <a:xfrm>
            <a:off x="-50800" y="3617843"/>
            <a:ext cx="12253463" cy="0"/>
          </a:xfrm>
          <a:prstGeom prst="straightConnector1">
            <a:avLst/>
          </a:prstGeom>
          <a:noFill/>
          <a:ln w="28575" cap="flat" cmpd="sng">
            <a:solidFill>
              <a:srgbClr val="702082"/>
            </a:solidFill>
            <a:prstDash val="solid"/>
            <a:miter lim="800000"/>
            <a:headEnd type="none" w="sm" len="sm"/>
            <a:tailEnd type="none" w="sm" len="sm"/>
          </a:ln>
        </p:spPr>
      </p:cxnSp>
      <p:pic>
        <p:nvPicPr>
          <p:cNvPr id="136" name="Google Shape;136;p39"/>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37" name="Google Shape;137;p39"/>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9"/>
          <p:cNvSpPr>
            <a:spLocks noGrp="1"/>
          </p:cNvSpPr>
          <p:nvPr>
            <p:ph type="body" idx="1"/>
          </p:nvPr>
        </p:nvSpPr>
        <p:spPr>
          <a:xfrm>
            <a:off x="838199" y="1960844"/>
            <a:ext cx="2369457" cy="3313997"/>
          </a:xfrm>
          <a:prstGeom prst="roundRect">
            <a:avLst>
              <a:gd name="adj" fmla="val 3758"/>
            </a:avLst>
          </a:prstGeom>
          <a:solidFill>
            <a:srgbClr val="70208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9" descr="3"/>
          <p:cNvSpPr/>
          <p:nvPr/>
        </p:nvSpPr>
        <p:spPr>
          <a:xfrm>
            <a:off x="3440291" y="3264220"/>
            <a:ext cx="720000" cy="720000"/>
          </a:xfrm>
          <a:prstGeom prst="ellipse">
            <a:avLst/>
          </a:prstGeom>
          <a:solidFill>
            <a:srgbClr val="70208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40" name="Google Shape;140;p39"/>
          <p:cNvSpPr>
            <a:spLocks noGrp="1"/>
          </p:cNvSpPr>
          <p:nvPr>
            <p:ph type="body" idx="2"/>
          </p:nvPr>
        </p:nvSpPr>
        <p:spPr>
          <a:xfrm>
            <a:off x="4443757" y="1960844"/>
            <a:ext cx="2370113" cy="3313997"/>
          </a:xfrm>
          <a:prstGeom prst="roundRect">
            <a:avLst>
              <a:gd name="adj" fmla="val 3758"/>
            </a:avLst>
          </a:prstGeom>
          <a:solidFill>
            <a:srgbClr val="21232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9" descr="4"/>
          <p:cNvSpPr/>
          <p:nvPr/>
        </p:nvSpPr>
        <p:spPr>
          <a:xfrm>
            <a:off x="7041271" y="3264220"/>
            <a:ext cx="720000" cy="720000"/>
          </a:xfrm>
          <a:prstGeom prst="ellipse">
            <a:avLst/>
          </a:prstGeom>
          <a:solidFill>
            <a:srgbClr val="21232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42" name="Google Shape;142;p39"/>
          <p:cNvSpPr>
            <a:spLocks noGrp="1"/>
          </p:cNvSpPr>
          <p:nvPr>
            <p:ph type="body" idx="3"/>
          </p:nvPr>
        </p:nvSpPr>
        <p:spPr>
          <a:xfrm>
            <a:off x="8042227" y="1960844"/>
            <a:ext cx="2361661" cy="3313997"/>
          </a:xfrm>
          <a:prstGeom prst="roundRect">
            <a:avLst>
              <a:gd name="adj" fmla="val 3758"/>
            </a:avLst>
          </a:prstGeom>
          <a:solidFill>
            <a:srgbClr val="70208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9" descr="5"/>
          <p:cNvSpPr/>
          <p:nvPr/>
        </p:nvSpPr>
        <p:spPr>
          <a:xfrm>
            <a:off x="10746535" y="3264220"/>
            <a:ext cx="723600" cy="720000"/>
          </a:xfrm>
          <a:prstGeom prst="ellipse">
            <a:avLst/>
          </a:prstGeom>
          <a:solidFill>
            <a:srgbClr val="70208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44" name="Google Shape;14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934286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Generic Flow Chart 3">
  <p:cSld name="Generic Flow Chart 3">
    <p:spTree>
      <p:nvGrpSpPr>
        <p:cNvPr id="1" name="Shape 147"/>
        <p:cNvGrpSpPr/>
        <p:nvPr/>
      </p:nvGrpSpPr>
      <p:grpSpPr>
        <a:xfrm>
          <a:off x="0" y="0"/>
          <a:ext cx="0" cy="0"/>
          <a:chOff x="0" y="0"/>
          <a:chExt cx="0" cy="0"/>
        </a:xfrm>
      </p:grpSpPr>
      <p:cxnSp>
        <p:nvCxnSpPr>
          <p:cNvPr id="148" name="Google Shape;148;p40"/>
          <p:cNvCxnSpPr/>
          <p:nvPr/>
        </p:nvCxnSpPr>
        <p:spPr>
          <a:xfrm>
            <a:off x="0" y="3617843"/>
            <a:ext cx="11036591" cy="0"/>
          </a:xfrm>
          <a:prstGeom prst="straightConnector1">
            <a:avLst/>
          </a:prstGeom>
          <a:noFill/>
          <a:ln w="28575" cap="flat" cmpd="sng">
            <a:solidFill>
              <a:srgbClr val="702082"/>
            </a:solidFill>
            <a:prstDash val="solid"/>
            <a:miter lim="800000"/>
            <a:headEnd type="none" w="sm" len="sm"/>
            <a:tailEnd type="none" w="sm" len="sm"/>
          </a:ln>
        </p:spPr>
      </p:cxnSp>
      <p:pic>
        <p:nvPicPr>
          <p:cNvPr id="149" name="Google Shape;149;p40"/>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50" name="Google Shape;150;p40"/>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descr="4"/>
          <p:cNvSpPr/>
          <p:nvPr/>
        </p:nvSpPr>
        <p:spPr>
          <a:xfrm>
            <a:off x="795409" y="3261755"/>
            <a:ext cx="720000" cy="720000"/>
          </a:xfrm>
          <a:prstGeom prst="ellipse">
            <a:avLst/>
          </a:prstGeom>
          <a:solidFill>
            <a:srgbClr val="21232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52" name="Google Shape;152;p40"/>
          <p:cNvSpPr>
            <a:spLocks noGrp="1"/>
          </p:cNvSpPr>
          <p:nvPr>
            <p:ph type="body" idx="1"/>
          </p:nvPr>
        </p:nvSpPr>
        <p:spPr>
          <a:xfrm>
            <a:off x="1773663" y="1960844"/>
            <a:ext cx="2369457" cy="3313997"/>
          </a:xfrm>
          <a:prstGeom prst="roundRect">
            <a:avLst>
              <a:gd name="adj" fmla="val 3758"/>
            </a:avLst>
          </a:prstGeom>
          <a:solidFill>
            <a:srgbClr val="21232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0" descr="5"/>
          <p:cNvSpPr/>
          <p:nvPr/>
        </p:nvSpPr>
        <p:spPr>
          <a:xfrm>
            <a:off x="4405429" y="3243612"/>
            <a:ext cx="723600" cy="720000"/>
          </a:xfrm>
          <a:prstGeom prst="ellipse">
            <a:avLst/>
          </a:prstGeom>
          <a:solidFill>
            <a:srgbClr val="70208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54" name="Google Shape;154;p40"/>
          <p:cNvSpPr>
            <a:spLocks noGrp="1"/>
          </p:cNvSpPr>
          <p:nvPr>
            <p:ph type="body" idx="2"/>
          </p:nvPr>
        </p:nvSpPr>
        <p:spPr>
          <a:xfrm>
            <a:off x="5382573" y="1960844"/>
            <a:ext cx="2370113" cy="3313997"/>
          </a:xfrm>
          <a:prstGeom prst="roundRect">
            <a:avLst>
              <a:gd name="adj" fmla="val 3758"/>
            </a:avLst>
          </a:prstGeom>
          <a:solidFill>
            <a:srgbClr val="70208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40" descr="6"/>
          <p:cNvSpPr/>
          <p:nvPr/>
        </p:nvSpPr>
        <p:spPr>
          <a:xfrm>
            <a:off x="8020801" y="3243612"/>
            <a:ext cx="720000" cy="720000"/>
          </a:xfrm>
          <a:prstGeom prst="ellipse">
            <a:avLst/>
          </a:prstGeom>
          <a:solidFill>
            <a:srgbClr val="21232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56" name="Google Shape;156;p40"/>
          <p:cNvSpPr>
            <a:spLocks noGrp="1"/>
          </p:cNvSpPr>
          <p:nvPr>
            <p:ph type="body" idx="3"/>
          </p:nvPr>
        </p:nvSpPr>
        <p:spPr>
          <a:xfrm>
            <a:off x="9007581" y="1960844"/>
            <a:ext cx="2361661" cy="3313997"/>
          </a:xfrm>
          <a:prstGeom prst="roundRect">
            <a:avLst>
              <a:gd name="adj" fmla="val 3758"/>
            </a:avLst>
          </a:prstGeom>
          <a:solidFill>
            <a:srgbClr val="212322"/>
          </a:solidFill>
          <a:ln>
            <a:noFill/>
          </a:ln>
        </p:spPr>
        <p:txBody>
          <a:bodyPr spcFirstLastPara="1" wrap="square" lIns="180000" tIns="180000" rIns="180000" bIns="180000" anchor="ctr" anchorCtr="0">
            <a:normAutofit/>
          </a:bodyPr>
          <a:lstStyle>
            <a:lvl1pPr marL="457200" lvl="0" indent="-228600" algn="l">
              <a:lnSpc>
                <a:spcPct val="90000"/>
              </a:lnSpc>
              <a:spcBef>
                <a:spcPts val="1000"/>
              </a:spcBef>
              <a:spcAft>
                <a:spcPts val="0"/>
              </a:spcAft>
              <a:buClr>
                <a:schemeClr val="lt1"/>
              </a:buClr>
              <a:buSzPts val="2400"/>
              <a:buNone/>
              <a:defRPr>
                <a:solidFill>
                  <a:schemeClr val="lt1"/>
                </a:solidFill>
              </a:defRPr>
            </a:lvl1pPr>
            <a:lvl2pPr marL="914400" lvl="1" indent="-228600" algn="l">
              <a:lnSpc>
                <a:spcPct val="90000"/>
              </a:lnSpc>
              <a:spcBef>
                <a:spcPts val="500"/>
              </a:spcBef>
              <a:spcAft>
                <a:spcPts val="0"/>
              </a:spcAft>
              <a:buClr>
                <a:schemeClr val="lt1"/>
              </a:buClr>
              <a:buSzPts val="20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408110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Generic/Impact Two Column">
  <p:cSld name="Generic/Impact Two Column">
    <p:spTree>
      <p:nvGrpSpPr>
        <p:cNvPr id="1" name="Shape 160"/>
        <p:cNvGrpSpPr/>
        <p:nvPr/>
      </p:nvGrpSpPr>
      <p:grpSpPr>
        <a:xfrm>
          <a:off x="0" y="0"/>
          <a:ext cx="0" cy="0"/>
          <a:chOff x="0" y="0"/>
          <a:chExt cx="0" cy="0"/>
        </a:xfrm>
      </p:grpSpPr>
      <p:sp>
        <p:nvSpPr>
          <p:cNvPr id="161" name="Google Shape;161;p41"/>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2" name="Google Shape;162;p41"/>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63" name="Google Shape;163;p41"/>
          <p:cNvSpPr txBox="1">
            <a:spLocks noGrp="1"/>
          </p:cNvSpPr>
          <p:nvPr>
            <p:ph type="body" idx="1"/>
          </p:nvPr>
        </p:nvSpPr>
        <p:spPr>
          <a:xfrm>
            <a:off x="838200" y="1459478"/>
            <a:ext cx="50444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41"/>
          <p:cNvSpPr txBox="1">
            <a:spLocks noGrp="1"/>
          </p:cNvSpPr>
          <p:nvPr>
            <p:ph type="body" idx="2"/>
          </p:nvPr>
        </p:nvSpPr>
        <p:spPr>
          <a:xfrm>
            <a:off x="6309360" y="1473048"/>
            <a:ext cx="50444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387067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Generic/Impact Two Column 2">
  <p:cSld name="Generic/Impact Two Column 2">
    <p:spTree>
      <p:nvGrpSpPr>
        <p:cNvPr id="1" name="Shape 168"/>
        <p:cNvGrpSpPr/>
        <p:nvPr/>
      </p:nvGrpSpPr>
      <p:grpSpPr>
        <a:xfrm>
          <a:off x="0" y="0"/>
          <a:ext cx="0" cy="0"/>
          <a:chOff x="0" y="0"/>
          <a:chExt cx="0" cy="0"/>
        </a:xfrm>
      </p:grpSpPr>
      <p:sp>
        <p:nvSpPr>
          <p:cNvPr id="169" name="Google Shape;169;p42"/>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0" name="Google Shape;170;p42"/>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71" name="Google Shape;171;p42"/>
          <p:cNvSpPr txBox="1">
            <a:spLocks noGrp="1"/>
          </p:cNvSpPr>
          <p:nvPr>
            <p:ph type="body" idx="1"/>
          </p:nvPr>
        </p:nvSpPr>
        <p:spPr>
          <a:xfrm>
            <a:off x="839789" y="1462549"/>
            <a:ext cx="504285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a:solidFill>
                  <a:schemeClr val="dk1"/>
                </a:solidFill>
              </a:defRPr>
            </a:lvl1pPr>
            <a:lvl2pPr marL="914400" lvl="1" indent="-228600" algn="l">
              <a:lnSpc>
                <a:spcPct val="90000"/>
              </a:lnSpc>
              <a:spcBef>
                <a:spcPts val="500"/>
              </a:spcBef>
              <a:spcAft>
                <a:spcPts val="0"/>
              </a:spcAft>
              <a:buClr>
                <a:schemeClr val="dk2"/>
              </a:buClr>
              <a:buSzPts val="2000"/>
              <a:buNone/>
              <a:defRPr sz="2000" b="1"/>
            </a:lvl2pPr>
            <a:lvl3pPr marL="1371600" lvl="2" indent="-228600" algn="l">
              <a:lnSpc>
                <a:spcPct val="90000"/>
              </a:lnSpc>
              <a:spcBef>
                <a:spcPts val="500"/>
              </a:spcBef>
              <a:spcAft>
                <a:spcPts val="0"/>
              </a:spcAft>
              <a:buClr>
                <a:schemeClr val="dk2"/>
              </a:buClr>
              <a:buSzPts val="1800"/>
              <a:buNone/>
              <a:defRPr sz="1800" b="1"/>
            </a:lvl3pPr>
            <a:lvl4pPr marL="1828800" lvl="3" indent="-228600" algn="l">
              <a:lnSpc>
                <a:spcPct val="90000"/>
              </a:lnSpc>
              <a:spcBef>
                <a:spcPts val="500"/>
              </a:spcBef>
              <a:spcAft>
                <a:spcPts val="0"/>
              </a:spcAft>
              <a:buClr>
                <a:schemeClr val="dk2"/>
              </a:buClr>
              <a:buSzPts val="1600"/>
              <a:buNone/>
              <a:defRPr sz="1600" b="1"/>
            </a:lvl4pPr>
            <a:lvl5pPr marL="2286000" lvl="4" indent="-228600" algn="l">
              <a:lnSpc>
                <a:spcPct val="90000"/>
              </a:lnSpc>
              <a:spcBef>
                <a:spcPts val="500"/>
              </a:spcBef>
              <a:spcAft>
                <a:spcPts val="0"/>
              </a:spcAft>
              <a:buClr>
                <a:schemeClr val="dk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2" name="Google Shape;172;p42"/>
          <p:cNvSpPr txBox="1">
            <a:spLocks noGrp="1"/>
          </p:cNvSpPr>
          <p:nvPr>
            <p:ph type="body" idx="2"/>
          </p:nvPr>
        </p:nvSpPr>
        <p:spPr>
          <a:xfrm>
            <a:off x="838200" y="2540580"/>
            <a:ext cx="5044440" cy="33272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42"/>
          <p:cNvSpPr txBox="1">
            <a:spLocks noGrp="1"/>
          </p:cNvSpPr>
          <p:nvPr>
            <p:ph type="body" idx="3"/>
          </p:nvPr>
        </p:nvSpPr>
        <p:spPr>
          <a:xfrm>
            <a:off x="6309360" y="1462549"/>
            <a:ext cx="504602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a:solidFill>
                  <a:schemeClr val="dk1"/>
                </a:solidFill>
              </a:defRPr>
            </a:lvl1pPr>
            <a:lvl2pPr marL="914400" lvl="1" indent="-228600" algn="l">
              <a:lnSpc>
                <a:spcPct val="90000"/>
              </a:lnSpc>
              <a:spcBef>
                <a:spcPts val="500"/>
              </a:spcBef>
              <a:spcAft>
                <a:spcPts val="0"/>
              </a:spcAft>
              <a:buClr>
                <a:schemeClr val="dk2"/>
              </a:buClr>
              <a:buSzPts val="2000"/>
              <a:buNone/>
              <a:defRPr sz="2000" b="1"/>
            </a:lvl2pPr>
            <a:lvl3pPr marL="1371600" lvl="2" indent="-228600" algn="l">
              <a:lnSpc>
                <a:spcPct val="90000"/>
              </a:lnSpc>
              <a:spcBef>
                <a:spcPts val="500"/>
              </a:spcBef>
              <a:spcAft>
                <a:spcPts val="0"/>
              </a:spcAft>
              <a:buClr>
                <a:schemeClr val="dk2"/>
              </a:buClr>
              <a:buSzPts val="1800"/>
              <a:buNone/>
              <a:defRPr sz="1800" b="1"/>
            </a:lvl3pPr>
            <a:lvl4pPr marL="1828800" lvl="3" indent="-228600" algn="l">
              <a:lnSpc>
                <a:spcPct val="90000"/>
              </a:lnSpc>
              <a:spcBef>
                <a:spcPts val="500"/>
              </a:spcBef>
              <a:spcAft>
                <a:spcPts val="0"/>
              </a:spcAft>
              <a:buClr>
                <a:schemeClr val="dk2"/>
              </a:buClr>
              <a:buSzPts val="1600"/>
              <a:buNone/>
              <a:defRPr sz="1600" b="1"/>
            </a:lvl4pPr>
            <a:lvl5pPr marL="2286000" lvl="4" indent="-228600" algn="l">
              <a:lnSpc>
                <a:spcPct val="90000"/>
              </a:lnSpc>
              <a:spcBef>
                <a:spcPts val="500"/>
              </a:spcBef>
              <a:spcAft>
                <a:spcPts val="0"/>
              </a:spcAft>
              <a:buClr>
                <a:schemeClr val="dk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4" name="Google Shape;174;p42"/>
          <p:cNvSpPr txBox="1">
            <a:spLocks noGrp="1"/>
          </p:cNvSpPr>
          <p:nvPr>
            <p:ph type="body" idx="4"/>
          </p:nvPr>
        </p:nvSpPr>
        <p:spPr>
          <a:xfrm>
            <a:off x="6309360" y="2554150"/>
            <a:ext cx="5044440" cy="33272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40028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eneric/Impact Two Column Image">
  <p:cSld name="Generic/Impact Two Column Image">
    <p:spTree>
      <p:nvGrpSpPr>
        <p:cNvPr id="1" name="Shape 178"/>
        <p:cNvGrpSpPr/>
        <p:nvPr/>
      </p:nvGrpSpPr>
      <p:grpSpPr>
        <a:xfrm>
          <a:off x="0" y="0"/>
          <a:ext cx="0" cy="0"/>
          <a:chOff x="0" y="0"/>
          <a:chExt cx="0" cy="0"/>
        </a:xfrm>
      </p:grpSpPr>
      <p:sp>
        <p:nvSpPr>
          <p:cNvPr id="179" name="Google Shape;179;p44"/>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0" name="Google Shape;180;p44"/>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81" name="Google Shape;181;p44"/>
          <p:cNvSpPr>
            <a:spLocks noGrp="1"/>
          </p:cNvSpPr>
          <p:nvPr>
            <p:ph type="pic" idx="2"/>
          </p:nvPr>
        </p:nvSpPr>
        <p:spPr>
          <a:xfrm>
            <a:off x="838201" y="1463040"/>
            <a:ext cx="5044440" cy="3362960"/>
          </a:xfrm>
          <a:prstGeom prst="roundRect">
            <a:avLst>
              <a:gd name="adj" fmla="val 2736"/>
            </a:avLst>
          </a:prstGeom>
          <a:noFill/>
          <a:ln>
            <a:noFill/>
          </a:ln>
        </p:spPr>
      </p:sp>
      <p:sp>
        <p:nvSpPr>
          <p:cNvPr id="182" name="Google Shape;182;p44"/>
          <p:cNvSpPr txBox="1">
            <a:spLocks noGrp="1"/>
          </p:cNvSpPr>
          <p:nvPr>
            <p:ph type="body" idx="1"/>
          </p:nvPr>
        </p:nvSpPr>
        <p:spPr>
          <a:xfrm>
            <a:off x="839788" y="5150923"/>
            <a:ext cx="5042853" cy="6881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3" name="Google Shape;183;p44"/>
          <p:cNvSpPr>
            <a:spLocks noGrp="1"/>
          </p:cNvSpPr>
          <p:nvPr>
            <p:ph type="pic" idx="3"/>
          </p:nvPr>
        </p:nvSpPr>
        <p:spPr>
          <a:xfrm>
            <a:off x="6309360" y="1463040"/>
            <a:ext cx="5044440" cy="3362960"/>
          </a:xfrm>
          <a:prstGeom prst="roundRect">
            <a:avLst>
              <a:gd name="adj" fmla="val 2736"/>
            </a:avLst>
          </a:prstGeom>
          <a:noFill/>
          <a:ln>
            <a:noFill/>
          </a:ln>
        </p:spPr>
      </p:sp>
      <p:sp>
        <p:nvSpPr>
          <p:cNvPr id="184" name="Google Shape;184;p44"/>
          <p:cNvSpPr txBox="1">
            <a:spLocks noGrp="1"/>
          </p:cNvSpPr>
          <p:nvPr>
            <p:ph type="body" idx="4"/>
          </p:nvPr>
        </p:nvSpPr>
        <p:spPr>
          <a:xfrm>
            <a:off x="6309360" y="5150923"/>
            <a:ext cx="5085807" cy="6881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5" name="Google Shape;18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264717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Generic/Impact Text w/ Large Image">
  <p:cSld name="Generic/Impact Text w/ Large Image">
    <p:spTree>
      <p:nvGrpSpPr>
        <p:cNvPr id="1" name="Shape 188"/>
        <p:cNvGrpSpPr/>
        <p:nvPr/>
      </p:nvGrpSpPr>
      <p:grpSpPr>
        <a:xfrm>
          <a:off x="0" y="0"/>
          <a:ext cx="0" cy="0"/>
          <a:chOff x="0" y="0"/>
          <a:chExt cx="0" cy="0"/>
        </a:xfrm>
      </p:grpSpPr>
      <p:sp>
        <p:nvSpPr>
          <p:cNvPr id="189" name="Google Shape;189;p45"/>
          <p:cNvSpPr txBox="1">
            <a:spLocks noGrp="1"/>
          </p:cNvSpPr>
          <p:nvPr>
            <p:ph type="title"/>
          </p:nvPr>
        </p:nvSpPr>
        <p:spPr>
          <a:xfrm>
            <a:off x="838200" y="519964"/>
            <a:ext cx="9977271" cy="54881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0" name="Google Shape;190;p45"/>
          <p:cNvPicPr preferRelativeResize="0"/>
          <p:nvPr/>
        </p:nvPicPr>
        <p:blipFill rotWithShape="1">
          <a:blip r:embed="rId2">
            <a:alphaModFix/>
          </a:blip>
          <a:srcRect/>
          <a:stretch/>
        </p:blipFill>
        <p:spPr>
          <a:xfrm>
            <a:off x="8052000" y="2718000"/>
            <a:ext cx="4140000" cy="4140000"/>
          </a:xfrm>
          <a:prstGeom prst="rect">
            <a:avLst/>
          </a:prstGeom>
          <a:noFill/>
          <a:ln>
            <a:noFill/>
          </a:ln>
        </p:spPr>
      </p:pic>
      <p:sp>
        <p:nvSpPr>
          <p:cNvPr id="191" name="Google Shape;191;p45"/>
          <p:cNvSpPr txBox="1">
            <a:spLocks noGrp="1"/>
          </p:cNvSpPr>
          <p:nvPr>
            <p:ph type="body" idx="1"/>
          </p:nvPr>
        </p:nvSpPr>
        <p:spPr>
          <a:xfrm>
            <a:off x="838200" y="1463040"/>
            <a:ext cx="3981994" cy="41137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45"/>
          <p:cNvSpPr>
            <a:spLocks noGrp="1"/>
          </p:cNvSpPr>
          <p:nvPr>
            <p:ph type="pic" idx="2"/>
          </p:nvPr>
        </p:nvSpPr>
        <p:spPr>
          <a:xfrm>
            <a:off x="5183188" y="1463040"/>
            <a:ext cx="6170612" cy="4113741"/>
          </a:xfrm>
          <a:prstGeom prst="roundRect">
            <a:avLst>
              <a:gd name="adj" fmla="val 2736"/>
            </a:avLst>
          </a:prstGeom>
          <a:noFill/>
          <a:ln>
            <a:noFill/>
          </a:ln>
        </p:spPr>
      </p:sp>
      <p:sp>
        <p:nvSpPr>
          <p:cNvPr id="193" name="Google Shape;19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6235891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losing Slide 2">
  <p:cSld name="Closing Slide 2">
    <p:spTree>
      <p:nvGrpSpPr>
        <p:cNvPr id="1" name="Shape 196"/>
        <p:cNvGrpSpPr/>
        <p:nvPr/>
      </p:nvGrpSpPr>
      <p:grpSpPr>
        <a:xfrm>
          <a:off x="0" y="0"/>
          <a:ext cx="0" cy="0"/>
          <a:chOff x="0" y="0"/>
          <a:chExt cx="0" cy="0"/>
        </a:xfrm>
      </p:grpSpPr>
      <p:sp>
        <p:nvSpPr>
          <p:cNvPr id="197" name="Google Shape;197;p46"/>
          <p:cNvSpPr txBox="1">
            <a:spLocks noGrp="1"/>
          </p:cNvSpPr>
          <p:nvPr>
            <p:ph type="title"/>
          </p:nvPr>
        </p:nvSpPr>
        <p:spPr>
          <a:xfrm>
            <a:off x="831850" y="1252603"/>
            <a:ext cx="5264150" cy="2535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400"/>
              <a:buFont typeface="Arial"/>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9" name="Google Shape;199;p46" descr="UK Data Service logo"/>
          <p:cNvPicPr preferRelativeResize="0"/>
          <p:nvPr/>
        </p:nvPicPr>
        <p:blipFill rotWithShape="1">
          <a:blip r:embed="rId2">
            <a:alphaModFix/>
          </a:blip>
          <a:srcRect/>
          <a:stretch/>
        </p:blipFill>
        <p:spPr>
          <a:xfrm>
            <a:off x="599440" y="182880"/>
            <a:ext cx="3101521" cy="1059831"/>
          </a:xfrm>
          <a:prstGeom prst="rect">
            <a:avLst/>
          </a:prstGeom>
          <a:noFill/>
          <a:ln>
            <a:noFill/>
          </a:ln>
        </p:spPr>
      </p:pic>
      <p:sp>
        <p:nvSpPr>
          <p:cNvPr id="200" name="Google Shape;200;p46"/>
          <p:cNvSpPr txBox="1">
            <a:spLocks noGrp="1"/>
          </p:cNvSpPr>
          <p:nvPr>
            <p:ph type="body" idx="1"/>
          </p:nvPr>
        </p:nvSpPr>
        <p:spPr>
          <a:xfrm>
            <a:off x="831850" y="3814895"/>
            <a:ext cx="526415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55C58"/>
              </a:buClr>
              <a:buSzPts val="2400"/>
              <a:buNone/>
              <a:defRPr sz="2400">
                <a:solidFill>
                  <a:srgbClr val="555C58"/>
                </a:solidFill>
              </a:defRPr>
            </a:lvl1pPr>
            <a:lvl2pPr marL="914400" lvl="1" indent="-228600" algn="l">
              <a:lnSpc>
                <a:spcPct val="90000"/>
              </a:lnSpc>
              <a:spcBef>
                <a:spcPts val="500"/>
              </a:spcBef>
              <a:spcAft>
                <a:spcPts val="0"/>
              </a:spcAft>
              <a:buClr>
                <a:srgbClr val="A38AAC"/>
              </a:buClr>
              <a:buSzPts val="2000"/>
              <a:buNone/>
              <a:defRPr sz="2000">
                <a:solidFill>
                  <a:srgbClr val="A38AAC"/>
                </a:solidFill>
              </a:defRPr>
            </a:lvl2pPr>
            <a:lvl3pPr marL="1371600" lvl="2" indent="-228600" algn="l">
              <a:lnSpc>
                <a:spcPct val="90000"/>
              </a:lnSpc>
              <a:spcBef>
                <a:spcPts val="500"/>
              </a:spcBef>
              <a:spcAft>
                <a:spcPts val="0"/>
              </a:spcAft>
              <a:buClr>
                <a:srgbClr val="A38AAC"/>
              </a:buClr>
              <a:buSzPts val="1800"/>
              <a:buNone/>
              <a:defRPr sz="1800">
                <a:solidFill>
                  <a:srgbClr val="A38AAC"/>
                </a:solidFill>
              </a:defRPr>
            </a:lvl3pPr>
            <a:lvl4pPr marL="1828800" lvl="3" indent="-228600" algn="l">
              <a:lnSpc>
                <a:spcPct val="90000"/>
              </a:lnSpc>
              <a:spcBef>
                <a:spcPts val="500"/>
              </a:spcBef>
              <a:spcAft>
                <a:spcPts val="0"/>
              </a:spcAft>
              <a:buClr>
                <a:srgbClr val="A38AAC"/>
              </a:buClr>
              <a:buSzPts val="1600"/>
              <a:buNone/>
              <a:defRPr sz="1600">
                <a:solidFill>
                  <a:srgbClr val="A38AAC"/>
                </a:solidFill>
              </a:defRPr>
            </a:lvl4pPr>
            <a:lvl5pPr marL="2286000" lvl="4" indent="-228600" algn="l">
              <a:lnSpc>
                <a:spcPct val="90000"/>
              </a:lnSpc>
              <a:spcBef>
                <a:spcPts val="500"/>
              </a:spcBef>
              <a:spcAft>
                <a:spcPts val="0"/>
              </a:spcAft>
              <a:buClr>
                <a:srgbClr val="A38AAC"/>
              </a:buClr>
              <a:buSzPts val="1600"/>
              <a:buNone/>
              <a:defRPr sz="1600">
                <a:solidFill>
                  <a:srgbClr val="A38AAC"/>
                </a:solidFill>
              </a:defRPr>
            </a:lvl5pPr>
            <a:lvl6pPr marL="2743200" lvl="5" indent="-228600" algn="l">
              <a:lnSpc>
                <a:spcPct val="90000"/>
              </a:lnSpc>
              <a:spcBef>
                <a:spcPts val="500"/>
              </a:spcBef>
              <a:spcAft>
                <a:spcPts val="0"/>
              </a:spcAft>
              <a:buClr>
                <a:srgbClr val="A38AAC"/>
              </a:buClr>
              <a:buSzPts val="1600"/>
              <a:buNone/>
              <a:defRPr sz="1600">
                <a:solidFill>
                  <a:srgbClr val="A38AAC"/>
                </a:solidFill>
              </a:defRPr>
            </a:lvl6pPr>
            <a:lvl7pPr marL="3200400" lvl="6" indent="-228600" algn="l">
              <a:lnSpc>
                <a:spcPct val="90000"/>
              </a:lnSpc>
              <a:spcBef>
                <a:spcPts val="500"/>
              </a:spcBef>
              <a:spcAft>
                <a:spcPts val="0"/>
              </a:spcAft>
              <a:buClr>
                <a:srgbClr val="A38AAC"/>
              </a:buClr>
              <a:buSzPts val="1600"/>
              <a:buNone/>
              <a:defRPr sz="1600">
                <a:solidFill>
                  <a:srgbClr val="A38AAC"/>
                </a:solidFill>
              </a:defRPr>
            </a:lvl7pPr>
            <a:lvl8pPr marL="3657600" lvl="7" indent="-228600" algn="l">
              <a:lnSpc>
                <a:spcPct val="90000"/>
              </a:lnSpc>
              <a:spcBef>
                <a:spcPts val="500"/>
              </a:spcBef>
              <a:spcAft>
                <a:spcPts val="0"/>
              </a:spcAft>
              <a:buClr>
                <a:srgbClr val="A38AAC"/>
              </a:buClr>
              <a:buSzPts val="1600"/>
              <a:buNone/>
              <a:defRPr sz="1600">
                <a:solidFill>
                  <a:srgbClr val="A38AAC"/>
                </a:solidFill>
              </a:defRPr>
            </a:lvl8pPr>
            <a:lvl9pPr marL="4114800" lvl="8" indent="-228600" algn="l">
              <a:lnSpc>
                <a:spcPct val="90000"/>
              </a:lnSpc>
              <a:spcBef>
                <a:spcPts val="500"/>
              </a:spcBef>
              <a:spcAft>
                <a:spcPts val="0"/>
              </a:spcAft>
              <a:buClr>
                <a:srgbClr val="A38AAC"/>
              </a:buClr>
              <a:buSzPts val="1600"/>
              <a:buNone/>
              <a:defRPr sz="1600">
                <a:solidFill>
                  <a:srgbClr val="A38AAC"/>
                </a:solidFill>
              </a:defRPr>
            </a:lvl9pPr>
          </a:lstStyle>
          <a:p>
            <a:endParaRPr/>
          </a:p>
        </p:txBody>
      </p:sp>
      <p:sp>
        <p:nvSpPr>
          <p:cNvPr id="201" name="Google Shape;20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316393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03"/>
        <p:cNvGrpSpPr/>
        <p:nvPr/>
      </p:nvGrpSpPr>
      <p:grpSpPr>
        <a:xfrm>
          <a:off x="0" y="0"/>
          <a:ext cx="0" cy="0"/>
          <a:chOff x="0" y="0"/>
          <a:chExt cx="0" cy="0"/>
        </a:xfrm>
      </p:grpSpPr>
      <p:sp>
        <p:nvSpPr>
          <p:cNvPr id="204" name="Google Shape;204;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414750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09"/>
        <p:cNvGrpSpPr/>
        <p:nvPr/>
      </p:nvGrpSpPr>
      <p:grpSpPr>
        <a:xfrm>
          <a:off x="0" y="0"/>
          <a:ext cx="0" cy="0"/>
          <a:chOff x="0" y="0"/>
          <a:chExt cx="0" cy="0"/>
        </a:xfrm>
      </p:grpSpPr>
      <p:sp>
        <p:nvSpPr>
          <p:cNvPr id="210" name="Google Shape;210;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6444485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1202FA-D301-E10A-0ED6-4F391DFE1F08}"/>
              </a:ext>
            </a:extLst>
          </p:cNvPr>
          <p:cNvSpPr>
            <a:spLocks noGrp="1"/>
          </p:cNvSpPr>
          <p:nvPr>
            <p:ph type="dt" sz="half" idx="10"/>
          </p:nvPr>
        </p:nvSpPr>
        <p:spPr/>
        <p:txBody>
          <a:bodyPr/>
          <a:lstStyle/>
          <a:p>
            <a:fld id="{BDE62218-46F9-4121-9300-101B8735562E}" type="datetimeFigureOut">
              <a:rPr lang="en-GB" smtClean="0"/>
              <a:t>12/06/2024</a:t>
            </a:fld>
            <a:endParaRPr lang="en-GB"/>
          </a:p>
        </p:txBody>
      </p:sp>
      <p:sp>
        <p:nvSpPr>
          <p:cNvPr id="3" name="Footer Placeholder 2">
            <a:extLst>
              <a:ext uri="{FF2B5EF4-FFF2-40B4-BE49-F238E27FC236}">
                <a16:creationId xmlns:a16="http://schemas.microsoft.com/office/drawing/2014/main" id="{D0403865-DB42-6988-D459-8DEACB6D9E1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F6283C-B5D3-7CBF-7000-358C04AF4EA0}"/>
              </a:ext>
            </a:extLst>
          </p:cNvPr>
          <p:cNvSpPr>
            <a:spLocks noGrp="1"/>
          </p:cNvSpPr>
          <p:nvPr>
            <p:ph type="sldNum" sz="quarter" idx="12"/>
          </p:nvPr>
        </p:nvSpPr>
        <p:spPr/>
        <p:txBody>
          <a:bodyPr/>
          <a:lstStyle/>
          <a:p>
            <a:fld id="{AB92B6B1-108E-41B5-B7F4-05AE4B34DF19}" type="slidenum">
              <a:rPr lang="en-GB" smtClean="0"/>
              <a:t>‹#›</a:t>
            </a:fld>
            <a:endParaRPr lang="en-GB"/>
          </a:p>
        </p:txBody>
      </p:sp>
    </p:spTree>
    <p:extLst>
      <p:ext uri="{BB962C8B-B14F-4D97-AF65-F5344CB8AC3E}">
        <p14:creationId xmlns:p14="http://schemas.microsoft.com/office/powerpoint/2010/main" val="183537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icon to design your table.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790202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265894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12/06/2024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154558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12/06/2024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a:p>
        </p:txBody>
      </p:sp>
    </p:spTree>
    <p:extLst>
      <p:ext uri="{BB962C8B-B14F-4D97-AF65-F5344CB8AC3E}">
        <p14:creationId xmlns:p14="http://schemas.microsoft.com/office/powerpoint/2010/main" val="420759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12/06/2024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897287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12/06/2024</a:t>
            </a:fld>
            <a:endParaRPr lang="en-US"/>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a:p>
        </p:txBody>
      </p:sp>
    </p:spTree>
    <p:extLst>
      <p:ext uri="{BB962C8B-B14F-4D97-AF65-F5344CB8AC3E}">
        <p14:creationId xmlns:p14="http://schemas.microsoft.com/office/powerpoint/2010/main" val="383213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12/06/2024</a:t>
            </a:fld>
            <a:endParaRPr lang="en-US"/>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a:p>
        </p:txBody>
      </p:sp>
    </p:spTree>
    <p:extLst>
      <p:ext uri="{BB962C8B-B14F-4D97-AF65-F5344CB8AC3E}">
        <p14:creationId xmlns:p14="http://schemas.microsoft.com/office/powerpoint/2010/main" val="41427632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38" r:id="rId27"/>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55C5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555C5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555C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60075125"/>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3" r:id="rId16"/>
    <p:sldLayoutId id="2147483734" r:id="rId17"/>
    <p:sldLayoutId id="214748373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mailto:Vanessa.higgins@manchester.ac.uk" TargetMode="External"/><Relationship Id="rId3" Type="http://schemas.openxmlformats.org/officeDocument/2006/relationships/hyperlink" Target="http://www.ukdataservice.ac.uk/" TargetMode="External"/><Relationship Id="rId7" Type="http://schemas.openxmlformats.org/officeDocument/2006/relationships/image" Target="../media/image27.png"/><Relationship Id="rId12" Type="http://schemas.openxmlformats.org/officeDocument/2006/relationships/hyperlink" Target="https://ukdataservice.ac.uk/learning-hub/"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hyperlink" Target="https://www.youtube.com/channel/UCuHmFA7iAlct9eNgEE1a_BA" TargetMode="External"/><Relationship Id="rId11" Type="http://schemas.openxmlformats.org/officeDocument/2006/relationships/hyperlink" Target="https://ukdataservice.ac.uk/training-events/" TargetMode="External"/><Relationship Id="rId5" Type="http://schemas.openxmlformats.org/officeDocument/2006/relationships/hyperlink" Target="http://www.jiscmail.ac.uk/cgi-bin/webadmin?A0=UKDATASERVICE" TargetMode="External"/><Relationship Id="rId10" Type="http://schemas.openxmlformats.org/officeDocument/2006/relationships/image" Target="../media/image30.png"/><Relationship Id="rId4" Type="http://schemas.openxmlformats.org/officeDocument/2006/relationships/hyperlink" Target="https://twitter.com/UKDataService" TargetMode="Externa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jpe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44.jpe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53.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jpe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png"/><Relationship Id="rId3"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9.xml"/><Relationship Id="rId5" Type="http://schemas.openxmlformats.org/officeDocument/2006/relationships/image" Target="../media/image14.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hyperlink" Target="https://ukdataservice.ac.uk/learning-hub/" TargetMode="External"/><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youtube.com/user/UKDATASERVIC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ukdataservice.ac.uk/app/uploads/heconsultationreport2021-11-26.pdf" TargetMode="External"/><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ukdataservice.ac.uk/learning-hub/students/dissertation-award/dissertation-award/" TargetMode="External"/><Relationship Id="rId5" Type="http://schemas.openxmlformats.org/officeDocument/2006/relationships/hyperlink" Target="https://ukdataservice.ac.uk/learning-hub/teach-with-real-data/#teaching-datasets" TargetMode="External"/><Relationship Id="rId4" Type="http://schemas.openxmlformats.org/officeDocument/2006/relationships/hyperlink" Target="https://ukdataservice.ac.uk/learning-hub/teach-with-real-data/" TargetMode="Externa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ukri.org/what-we-do/developing-people-and-skills/esrc/data-driven-research-skills/" TargetMode="External"/><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www.thebritishacademy.ac.uk/this-is-shap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87CA-4807-C6C1-FE42-6CC39BECBD4F}"/>
              </a:ext>
            </a:extLst>
          </p:cNvPr>
          <p:cNvSpPr>
            <a:spLocks noGrp="1"/>
          </p:cNvSpPr>
          <p:nvPr>
            <p:ph type="title"/>
          </p:nvPr>
        </p:nvSpPr>
        <p:spPr>
          <a:xfrm>
            <a:off x="740411" y="1859280"/>
            <a:ext cx="7079996" cy="1683517"/>
          </a:xfrm>
        </p:spPr>
        <p:txBody>
          <a:bodyPr anchor="b">
            <a:normAutofit/>
          </a:bodyPr>
          <a:lstStyle/>
          <a:p>
            <a:r>
              <a:rPr lang="en-GB" sz="3600" dirty="0">
                <a:latin typeface="Arial"/>
                <a:cs typeface="Calibri"/>
              </a:rPr>
              <a:t>Developing foundational quantitative data skills: the UK Data Service training programme </a:t>
            </a:r>
            <a:endParaRPr lang="en-US" sz="3600">
              <a:latin typeface="Arial"/>
            </a:endParaRPr>
          </a:p>
          <a:p>
            <a:endParaRPr lang="en-GB" sz="3600" dirty="0"/>
          </a:p>
        </p:txBody>
      </p:sp>
      <p:sp>
        <p:nvSpPr>
          <p:cNvPr id="3" name="Text Placeholder 2">
            <a:extLst>
              <a:ext uri="{FF2B5EF4-FFF2-40B4-BE49-F238E27FC236}">
                <a16:creationId xmlns:a16="http://schemas.microsoft.com/office/drawing/2014/main" id="{032BDFFF-6291-18EA-291D-64EB8CF9E08A}"/>
              </a:ext>
            </a:extLst>
          </p:cNvPr>
          <p:cNvSpPr>
            <a:spLocks noGrp="1"/>
          </p:cNvSpPr>
          <p:nvPr>
            <p:ph type="body" idx="1"/>
          </p:nvPr>
        </p:nvSpPr>
        <p:spPr>
          <a:xfrm>
            <a:off x="831851" y="3814895"/>
            <a:ext cx="6896304" cy="1500187"/>
          </a:xfrm>
        </p:spPr>
        <p:txBody>
          <a:bodyPr vert="horz" lIns="91440" tIns="45720" rIns="91440" bIns="45720" rtlCol="0" anchor="t">
            <a:normAutofit/>
          </a:bodyPr>
          <a:lstStyle/>
          <a:p>
            <a:r>
              <a:rPr lang="en-GB" sz="1700" dirty="0">
                <a:latin typeface="Arial"/>
                <a:cs typeface="Arial"/>
              </a:rPr>
              <a:t>Dr Vanessa Higgins</a:t>
            </a:r>
          </a:p>
          <a:p>
            <a:r>
              <a:rPr lang="en-GB" sz="1700" dirty="0">
                <a:latin typeface="Arial"/>
                <a:cs typeface="Arial"/>
              </a:rPr>
              <a:t>Director of Training and User Support, UK Data Service</a:t>
            </a:r>
            <a:endParaRPr lang="en-GB" sz="1700" dirty="0"/>
          </a:p>
          <a:p>
            <a:r>
              <a:rPr lang="en-GB" sz="1700" dirty="0">
                <a:latin typeface="Arial"/>
                <a:cs typeface="Arial"/>
              </a:rPr>
              <a:t>Social Statistics and Cathie Marsh Institute, University of Manchester</a:t>
            </a:r>
          </a:p>
        </p:txBody>
      </p:sp>
      <p:pic>
        <p:nvPicPr>
          <p:cNvPr id="5" name="Picture 5">
            <a:extLst>
              <a:ext uri="{FF2B5EF4-FFF2-40B4-BE49-F238E27FC236}">
                <a16:creationId xmlns:a16="http://schemas.microsoft.com/office/drawing/2014/main" id="{AE85FE0D-F573-9BA0-7857-0E9C220C95DB}"/>
              </a:ext>
            </a:extLst>
          </p:cNvPr>
          <p:cNvPicPr>
            <a:picLocks noChangeAspect="1"/>
          </p:cNvPicPr>
          <p:nvPr/>
        </p:nvPicPr>
        <p:blipFill rotWithShape="1">
          <a:blip r:embed="rId3"/>
          <a:srcRect/>
          <a:stretch/>
        </p:blipFill>
        <p:spPr>
          <a:xfrm>
            <a:off x="8077200" y="1"/>
            <a:ext cx="4114800" cy="6857999"/>
          </a:xfrm>
          <a:prstGeom prst="rect">
            <a:avLst/>
          </a:prstGeom>
          <a:noFill/>
        </p:spPr>
      </p:pic>
      <p:sp>
        <p:nvSpPr>
          <p:cNvPr id="4" name="Slide Number Placeholder 3">
            <a:extLst>
              <a:ext uri="{FF2B5EF4-FFF2-40B4-BE49-F238E27FC236}">
                <a16:creationId xmlns:a16="http://schemas.microsoft.com/office/drawing/2014/main" id="{66DBE4A6-BCF1-16E2-97B0-1D512EF87BD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1</a:t>
            </a:fld>
            <a:endParaRPr lang="en-US"/>
          </a:p>
        </p:txBody>
      </p:sp>
    </p:spTree>
    <p:extLst>
      <p:ext uri="{BB962C8B-B14F-4D97-AF65-F5344CB8AC3E}">
        <p14:creationId xmlns:p14="http://schemas.microsoft.com/office/powerpoint/2010/main" val="3008079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noAutofit/>
          </a:bodyPr>
          <a:lstStyle/>
          <a:p>
            <a:r>
              <a:rPr lang="nl-NL" dirty="0">
                <a:solidFill>
                  <a:srgbClr val="7030A0"/>
                </a:solidFill>
              </a:rPr>
              <a:t>Results – five themes</a:t>
            </a:r>
          </a:p>
        </p:txBody>
      </p:sp>
      <p:grpSp>
        <p:nvGrpSpPr>
          <p:cNvPr id="3" name="Group 2">
            <a:extLst>
              <a:ext uri="{FF2B5EF4-FFF2-40B4-BE49-F238E27FC236}">
                <a16:creationId xmlns:a16="http://schemas.microsoft.com/office/drawing/2014/main" id="{D3F04F7D-E305-0FAD-DD45-7F9DFA629588}"/>
              </a:ext>
              <a:ext uri="{C183D7F6-B498-43B3-948B-1728B52AA6E4}">
                <adec:decorative xmlns:adec="http://schemas.microsoft.com/office/drawing/2017/decorative" val="1"/>
              </a:ext>
            </a:extLst>
          </p:cNvPr>
          <p:cNvGrpSpPr/>
          <p:nvPr/>
        </p:nvGrpSpPr>
        <p:grpSpPr>
          <a:xfrm>
            <a:off x="-4622105" y="691615"/>
            <a:ext cx="15437575" cy="5474770"/>
            <a:chOff x="-2085862" y="971904"/>
            <a:chExt cx="11239126" cy="5474770"/>
          </a:xfrm>
        </p:grpSpPr>
        <p:sp>
          <p:nvSpPr>
            <p:cNvPr id="4" name="Block Arc 3">
              <a:extLst>
                <a:ext uri="{FF2B5EF4-FFF2-40B4-BE49-F238E27FC236}">
                  <a16:creationId xmlns:a16="http://schemas.microsoft.com/office/drawing/2014/main" id="{F327EF5D-6E7A-7A6E-FF5C-BB735DA894E0}"/>
                </a:ext>
              </a:extLst>
            </p:cNvPr>
            <p:cNvSpPr/>
            <p:nvPr/>
          </p:nvSpPr>
          <p:spPr>
            <a:xfrm>
              <a:off x="-2085862" y="971904"/>
              <a:ext cx="5474770" cy="5474770"/>
            </a:xfrm>
            <a:prstGeom prst="blockArc">
              <a:avLst>
                <a:gd name="adj1" fmla="val 18900000"/>
                <a:gd name="adj2" fmla="val 1565750"/>
                <a:gd name="adj3" fmla="val 0"/>
              </a:avLst>
            </a:prstGeom>
            <a:noFill/>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 name="Freeform: Shape 6">
              <a:extLst>
                <a:ext uri="{FF2B5EF4-FFF2-40B4-BE49-F238E27FC236}">
                  <a16:creationId xmlns:a16="http://schemas.microsoft.com/office/drawing/2014/main" id="{4C6EED8D-BD23-7F19-31E7-C2888817D3F6}"/>
                </a:ext>
              </a:extLst>
            </p:cNvPr>
            <p:cNvSpPr/>
            <p:nvPr/>
          </p:nvSpPr>
          <p:spPr>
            <a:xfrm>
              <a:off x="2902755" y="1890648"/>
              <a:ext cx="6250509" cy="428010"/>
            </a:xfrm>
            <a:custGeom>
              <a:avLst/>
              <a:gdLst>
                <a:gd name="connsiteX0" fmla="*/ 0 w 6250509"/>
                <a:gd name="connsiteY0" fmla="*/ 0 h 428010"/>
                <a:gd name="connsiteX1" fmla="*/ 6250509 w 6250509"/>
                <a:gd name="connsiteY1" fmla="*/ 0 h 428010"/>
                <a:gd name="connsiteX2" fmla="*/ 6250509 w 6250509"/>
                <a:gd name="connsiteY2" fmla="*/ 428010 h 428010"/>
                <a:gd name="connsiteX3" fmla="*/ 0 w 6250509"/>
                <a:gd name="connsiteY3" fmla="*/ 428010 h 428010"/>
                <a:gd name="connsiteX4" fmla="*/ 0 w 625050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09" h="428010">
                  <a:moveTo>
                    <a:pt x="0" y="0"/>
                  </a:moveTo>
                  <a:lnTo>
                    <a:pt x="6250509" y="0"/>
                  </a:lnTo>
                  <a:lnTo>
                    <a:pt x="625050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endParaRPr lang="en-GB" dirty="0">
                <a:latin typeface="Arial"/>
              </a:endParaRPr>
            </a:p>
            <a:p>
              <a:pPr defTabSz="1022350">
                <a:lnSpc>
                  <a:spcPct val="90000"/>
                </a:lnSpc>
                <a:spcBef>
                  <a:spcPct val="0"/>
                </a:spcBef>
                <a:spcAft>
                  <a:spcPct val="35000"/>
                </a:spcAft>
              </a:pPr>
              <a:r>
                <a:rPr lang="en-GB" dirty="0">
                  <a:solidFill>
                    <a:schemeClr val="tx2"/>
                  </a:solidFill>
                  <a:latin typeface="Arial"/>
                </a:rPr>
                <a:t>1. Gaining c</a:t>
              </a:r>
              <a:r>
                <a:rPr lang="en-GB" b="0" i="0" u="none" strike="noStrike" noProof="0" dirty="0" err="1">
                  <a:solidFill>
                    <a:schemeClr val="tx2"/>
                  </a:solidFill>
                  <a:latin typeface="Arial"/>
                </a:rPr>
                <a:t>onfidence</a:t>
              </a:r>
              <a:r>
                <a:rPr lang="en-GB" b="0" i="0" u="none" strike="noStrike" noProof="0" dirty="0">
                  <a:solidFill>
                    <a:schemeClr val="tx2"/>
                  </a:solidFill>
                  <a:latin typeface="Arial"/>
                </a:rPr>
                <a:t> to get started with quantitative data </a:t>
              </a:r>
              <a:endParaRPr lang="en-GB" dirty="0">
                <a:solidFill>
                  <a:schemeClr val="tx2"/>
                </a:solidFill>
              </a:endParaRPr>
            </a:p>
            <a:p>
              <a:pPr marL="0" lvl="0" indent="0" algn="l" defTabSz="1022350">
                <a:lnSpc>
                  <a:spcPct val="90000"/>
                </a:lnSpc>
                <a:spcBef>
                  <a:spcPct val="0"/>
                </a:spcBef>
                <a:spcAft>
                  <a:spcPct val="35000"/>
                </a:spcAft>
                <a:buNone/>
              </a:pPr>
              <a:endParaRPr lang="en-GB" sz="2300" kern="1200" dirty="0">
                <a:solidFill>
                  <a:schemeClr val="tx2"/>
                </a:solidFill>
              </a:endParaRPr>
            </a:p>
          </p:txBody>
        </p:sp>
        <p:sp>
          <p:nvSpPr>
            <p:cNvPr id="8" name="Oval 7">
              <a:extLst>
                <a:ext uri="{FF2B5EF4-FFF2-40B4-BE49-F238E27FC236}">
                  <a16:creationId xmlns:a16="http://schemas.microsoft.com/office/drawing/2014/main" id="{66E03F04-FFFF-4468-E6DB-35CD49E4B044}"/>
                </a:ext>
              </a:extLst>
            </p:cNvPr>
            <p:cNvSpPr/>
            <p:nvPr/>
          </p:nvSpPr>
          <p:spPr>
            <a:xfrm>
              <a:off x="2570773" y="1837147"/>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9" name="Freeform: Shape 8">
              <a:extLst>
                <a:ext uri="{FF2B5EF4-FFF2-40B4-BE49-F238E27FC236}">
                  <a16:creationId xmlns:a16="http://schemas.microsoft.com/office/drawing/2014/main" id="{9E6E89B7-0633-703B-30E9-6C273DFEF846}"/>
                </a:ext>
              </a:extLst>
            </p:cNvPr>
            <p:cNvSpPr/>
            <p:nvPr/>
          </p:nvSpPr>
          <p:spPr>
            <a:xfrm>
              <a:off x="3229370" y="2536829"/>
              <a:ext cx="5898441" cy="428010"/>
            </a:xfrm>
            <a:custGeom>
              <a:avLst/>
              <a:gdLst>
                <a:gd name="connsiteX0" fmla="*/ 0 w 5898441"/>
                <a:gd name="connsiteY0" fmla="*/ 0 h 428010"/>
                <a:gd name="connsiteX1" fmla="*/ 5898441 w 5898441"/>
                <a:gd name="connsiteY1" fmla="*/ 0 h 428010"/>
                <a:gd name="connsiteX2" fmla="*/ 5898441 w 5898441"/>
                <a:gd name="connsiteY2" fmla="*/ 428010 h 428010"/>
                <a:gd name="connsiteX3" fmla="*/ 0 w 5898441"/>
                <a:gd name="connsiteY3" fmla="*/ 428010 h 428010"/>
                <a:gd name="connsiteX4" fmla="*/ 0 w 5898441"/>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441" h="428010">
                  <a:moveTo>
                    <a:pt x="0" y="0"/>
                  </a:moveTo>
                  <a:lnTo>
                    <a:pt x="5898441" y="0"/>
                  </a:lnTo>
                  <a:lnTo>
                    <a:pt x="5898441"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endParaRPr lang="en-GB" b="0" i="0" u="none" strike="noStrike" noProof="0" dirty="0">
                <a:solidFill>
                  <a:srgbClr val="000000"/>
                </a:solidFill>
                <a:effectLst/>
                <a:latin typeface="Arial"/>
              </a:endParaRPr>
            </a:p>
            <a:p>
              <a:pPr defTabSz="1022350">
                <a:lnSpc>
                  <a:spcPct val="90000"/>
                </a:lnSpc>
                <a:spcBef>
                  <a:spcPct val="0"/>
                </a:spcBef>
                <a:spcAft>
                  <a:spcPct val="35000"/>
                </a:spcAft>
              </a:pPr>
              <a:r>
                <a:rPr lang="en-GB" b="0" i="0" u="none" strike="noStrike" noProof="0" dirty="0">
                  <a:solidFill>
                    <a:schemeClr val="tx2"/>
                  </a:solidFill>
                  <a:effectLst/>
                  <a:latin typeface="Arial"/>
                </a:rPr>
                <a:t> 2. Planning and designing research and assessing data sources </a:t>
              </a:r>
            </a:p>
            <a:p>
              <a:pPr marL="0" lvl="0" indent="0" algn="l" defTabSz="1022350">
                <a:lnSpc>
                  <a:spcPct val="90000"/>
                </a:lnSpc>
                <a:spcBef>
                  <a:spcPct val="0"/>
                </a:spcBef>
                <a:spcAft>
                  <a:spcPct val="35000"/>
                </a:spcAft>
                <a:buNone/>
              </a:pPr>
              <a:endParaRPr lang="en-GB" sz="2300" kern="1200" dirty="0">
                <a:solidFill>
                  <a:schemeClr val="tx2"/>
                </a:solidFill>
              </a:endParaRPr>
            </a:p>
          </p:txBody>
        </p:sp>
        <p:sp>
          <p:nvSpPr>
            <p:cNvPr id="10" name="Oval 9">
              <a:extLst>
                <a:ext uri="{FF2B5EF4-FFF2-40B4-BE49-F238E27FC236}">
                  <a16:creationId xmlns:a16="http://schemas.microsoft.com/office/drawing/2014/main" id="{1666B3B2-FB1C-1E8B-055B-E02C8CD33B8C}"/>
                </a:ext>
              </a:extLst>
            </p:cNvPr>
            <p:cNvSpPr/>
            <p:nvPr/>
          </p:nvSpPr>
          <p:spPr>
            <a:xfrm>
              <a:off x="2922842" y="2479082"/>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1" name="Freeform: Shape 10">
              <a:extLst>
                <a:ext uri="{FF2B5EF4-FFF2-40B4-BE49-F238E27FC236}">
                  <a16:creationId xmlns:a16="http://schemas.microsoft.com/office/drawing/2014/main" id="{AB15AFF3-521B-548C-34F1-A74B214E0CE4}"/>
                </a:ext>
              </a:extLst>
            </p:cNvPr>
            <p:cNvSpPr/>
            <p:nvPr/>
          </p:nvSpPr>
          <p:spPr>
            <a:xfrm>
              <a:off x="3351341" y="3174519"/>
              <a:ext cx="5737449" cy="428010"/>
            </a:xfrm>
            <a:custGeom>
              <a:avLst/>
              <a:gdLst>
                <a:gd name="connsiteX0" fmla="*/ 0 w 5737449"/>
                <a:gd name="connsiteY0" fmla="*/ 0 h 428010"/>
                <a:gd name="connsiteX1" fmla="*/ 5737449 w 5737449"/>
                <a:gd name="connsiteY1" fmla="*/ 0 h 428010"/>
                <a:gd name="connsiteX2" fmla="*/ 5737449 w 5737449"/>
                <a:gd name="connsiteY2" fmla="*/ 428010 h 428010"/>
                <a:gd name="connsiteX3" fmla="*/ 0 w 5737449"/>
                <a:gd name="connsiteY3" fmla="*/ 428010 h 428010"/>
                <a:gd name="connsiteX4" fmla="*/ 0 w 573744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49" h="428010">
                  <a:moveTo>
                    <a:pt x="0" y="0"/>
                  </a:moveTo>
                  <a:lnTo>
                    <a:pt x="5737449" y="0"/>
                  </a:lnTo>
                  <a:lnTo>
                    <a:pt x="573744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0" indent="0" algn="l" defTabSz="1022350">
                <a:lnSpc>
                  <a:spcPct val="90000"/>
                </a:lnSpc>
                <a:spcBef>
                  <a:spcPct val="0"/>
                </a:spcBef>
                <a:spcAft>
                  <a:spcPct val="35000"/>
                </a:spcAft>
                <a:buNone/>
              </a:pPr>
              <a:r>
                <a:rPr lang="en-GB" sz="2300" kern="12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3. Applied, practical data skills</a:t>
              </a:r>
            </a:p>
          </p:txBody>
        </p:sp>
        <p:sp>
          <p:nvSpPr>
            <p:cNvPr id="12" name="Oval 11">
              <a:extLst>
                <a:ext uri="{FF2B5EF4-FFF2-40B4-BE49-F238E27FC236}">
                  <a16:creationId xmlns:a16="http://schemas.microsoft.com/office/drawing/2014/main" id="{3D68CD70-7D54-E860-4F2B-CBF1A2B0D8C3}"/>
                </a:ext>
              </a:extLst>
            </p:cNvPr>
            <p:cNvSpPr/>
            <p:nvPr/>
          </p:nvSpPr>
          <p:spPr>
            <a:xfrm>
              <a:off x="3083834" y="3121017"/>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Freeform: Shape 12">
              <a:extLst>
                <a:ext uri="{FF2B5EF4-FFF2-40B4-BE49-F238E27FC236}">
                  <a16:creationId xmlns:a16="http://schemas.microsoft.com/office/drawing/2014/main" id="{87468516-D689-27DA-5228-7B5786DA4461}"/>
                </a:ext>
              </a:extLst>
            </p:cNvPr>
            <p:cNvSpPr/>
            <p:nvPr/>
          </p:nvSpPr>
          <p:spPr>
            <a:xfrm>
              <a:off x="3351341" y="3816047"/>
              <a:ext cx="5737449" cy="428010"/>
            </a:xfrm>
            <a:custGeom>
              <a:avLst/>
              <a:gdLst>
                <a:gd name="connsiteX0" fmla="*/ 0 w 5737449"/>
                <a:gd name="connsiteY0" fmla="*/ 0 h 428010"/>
                <a:gd name="connsiteX1" fmla="*/ 5737449 w 5737449"/>
                <a:gd name="connsiteY1" fmla="*/ 0 h 428010"/>
                <a:gd name="connsiteX2" fmla="*/ 5737449 w 5737449"/>
                <a:gd name="connsiteY2" fmla="*/ 428010 h 428010"/>
                <a:gd name="connsiteX3" fmla="*/ 0 w 5737449"/>
                <a:gd name="connsiteY3" fmla="*/ 428010 h 428010"/>
                <a:gd name="connsiteX4" fmla="*/ 0 w 573744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49" h="428010">
                  <a:moveTo>
                    <a:pt x="0" y="0"/>
                  </a:moveTo>
                  <a:lnTo>
                    <a:pt x="5737449" y="0"/>
                  </a:lnTo>
                  <a:lnTo>
                    <a:pt x="573744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0" indent="0" algn="l" defTabSz="1022350">
                <a:lnSpc>
                  <a:spcPct val="90000"/>
                </a:lnSpc>
                <a:spcBef>
                  <a:spcPct val="0"/>
                </a:spcBef>
                <a:spcAft>
                  <a:spcPct val="35000"/>
                </a:spcAft>
                <a:buNone/>
              </a:pPr>
              <a:r>
                <a:rPr lang="en-GB" sz="2300" kern="12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4. Inspiring further learning, career opportunities and cascading knowledge</a:t>
              </a:r>
            </a:p>
          </p:txBody>
        </p:sp>
        <p:sp>
          <p:nvSpPr>
            <p:cNvPr id="14" name="Oval 13">
              <a:extLst>
                <a:ext uri="{FF2B5EF4-FFF2-40B4-BE49-F238E27FC236}">
                  <a16:creationId xmlns:a16="http://schemas.microsoft.com/office/drawing/2014/main" id="{F7774369-1776-B4B2-120A-574F52E7F566}"/>
                </a:ext>
              </a:extLst>
            </p:cNvPr>
            <p:cNvSpPr/>
            <p:nvPr/>
          </p:nvSpPr>
          <p:spPr>
            <a:xfrm>
              <a:off x="3083834" y="3762546"/>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7FA231CF-C5AC-663D-CC5C-2449A0C00414}"/>
                </a:ext>
              </a:extLst>
            </p:cNvPr>
            <p:cNvSpPr/>
            <p:nvPr/>
          </p:nvSpPr>
          <p:spPr>
            <a:xfrm>
              <a:off x="3190349" y="4457983"/>
              <a:ext cx="5898441" cy="428010"/>
            </a:xfrm>
            <a:custGeom>
              <a:avLst/>
              <a:gdLst>
                <a:gd name="connsiteX0" fmla="*/ 0 w 5898441"/>
                <a:gd name="connsiteY0" fmla="*/ 0 h 428010"/>
                <a:gd name="connsiteX1" fmla="*/ 5898441 w 5898441"/>
                <a:gd name="connsiteY1" fmla="*/ 0 h 428010"/>
                <a:gd name="connsiteX2" fmla="*/ 5898441 w 5898441"/>
                <a:gd name="connsiteY2" fmla="*/ 428010 h 428010"/>
                <a:gd name="connsiteX3" fmla="*/ 0 w 5898441"/>
                <a:gd name="connsiteY3" fmla="*/ 428010 h 428010"/>
                <a:gd name="connsiteX4" fmla="*/ 0 w 5898441"/>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441" h="428010">
                  <a:moveTo>
                    <a:pt x="0" y="0"/>
                  </a:moveTo>
                  <a:lnTo>
                    <a:pt x="5898441" y="0"/>
                  </a:lnTo>
                  <a:lnTo>
                    <a:pt x="5898441"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r>
                <a:rPr lang="en-GB" sz="23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5. Providing access to a research community, networking and</a:t>
              </a:r>
              <a:r>
                <a:rPr lang="en-GB" dirty="0">
                  <a:solidFill>
                    <a:schemeClr val="tx2"/>
                  </a:solidFill>
                  <a:latin typeface="Arial" panose="020B0604020202020204" pitchFamily="34" charset="0"/>
                  <a:cs typeface="Arial" panose="020B0604020202020204" pitchFamily="34" charset="0"/>
                </a:rPr>
                <a:t> </a:t>
              </a:r>
              <a:r>
                <a:rPr lang="en-GB" kern="1200" dirty="0">
                  <a:solidFill>
                    <a:schemeClr val="tx2"/>
                  </a:solidFill>
                  <a:latin typeface="Arial" panose="020B0604020202020204" pitchFamily="34" charset="0"/>
                  <a:cs typeface="Arial" panose="020B0604020202020204" pitchFamily="34" charset="0"/>
                </a:rPr>
                <a:t>peer-support</a:t>
              </a:r>
            </a:p>
          </p:txBody>
        </p:sp>
        <p:sp>
          <p:nvSpPr>
            <p:cNvPr id="16" name="Oval 15">
              <a:extLst>
                <a:ext uri="{FF2B5EF4-FFF2-40B4-BE49-F238E27FC236}">
                  <a16:creationId xmlns:a16="http://schemas.microsoft.com/office/drawing/2014/main" id="{0C50FF85-38EE-8286-9DC8-26FEBD4FCAD2}"/>
                </a:ext>
              </a:extLst>
            </p:cNvPr>
            <p:cNvSpPr/>
            <p:nvPr/>
          </p:nvSpPr>
          <p:spPr>
            <a:xfrm>
              <a:off x="2922842" y="4404481"/>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grpSp>
      <p:sp>
        <p:nvSpPr>
          <p:cNvPr id="6" name="TextBox 5">
            <a:extLst>
              <a:ext uri="{FF2B5EF4-FFF2-40B4-BE49-F238E27FC236}">
                <a16:creationId xmlns:a16="http://schemas.microsoft.com/office/drawing/2014/main" id="{57BB68C0-1CE2-A70D-6785-E98972CF3549}"/>
              </a:ext>
            </a:extLst>
          </p:cNvPr>
          <p:cNvSpPr txBox="1"/>
          <p:nvPr/>
        </p:nvSpPr>
        <p:spPr>
          <a:xfrm>
            <a:off x="714247" y="5361310"/>
            <a:ext cx="11674093" cy="1669688"/>
          </a:xfrm>
          <a:prstGeom prst="rect">
            <a:avLst/>
          </a:prstGeom>
          <a:noFill/>
        </p:spPr>
        <p:txBody>
          <a:bodyPr wrap="square" lIns="91440" tIns="45720" rIns="91440" bIns="45720" anchor="t">
            <a:spAutoFit/>
          </a:bodyPr>
          <a:lstStyle/>
          <a:p>
            <a:pPr marL="151765">
              <a:spcBef>
                <a:spcPts val="500"/>
              </a:spcBef>
            </a:pPr>
            <a:r>
              <a:rPr lang="en-GB" i="1" dirty="0">
                <a:solidFill>
                  <a:srgbClr val="7030A0"/>
                </a:solidFill>
                <a:latin typeface="Arial"/>
                <a:cs typeface="Arial"/>
              </a:rPr>
              <a:t>Journal article under review: Vanessa </a:t>
            </a:r>
            <a:r>
              <a:rPr lang="en-GB" i="1" dirty="0">
                <a:solidFill>
                  <a:srgbClr val="7030A0"/>
                </a:solidFill>
                <a:ea typeface="Calibri" panose="020F0502020204030204"/>
                <a:cs typeface="Calibri"/>
              </a:rPr>
              <a:t>Higgins &amp; Jackie Carter: Thinking Creatively About the Data Skills Gap. </a:t>
            </a:r>
            <a:endParaRPr lang="en-GB" i="1" dirty="0">
              <a:solidFill>
                <a:srgbClr val="7030A0"/>
              </a:solidFill>
              <a:ea typeface="Calibri" panose="020F0502020204030204"/>
              <a:cs typeface="Arial"/>
            </a:endParaRPr>
          </a:p>
          <a:p>
            <a:pPr marL="151765">
              <a:spcBef>
                <a:spcPts val="500"/>
              </a:spcBef>
            </a:pPr>
            <a:endParaRPr lang="en-GB" i="1" dirty="0">
              <a:solidFill>
                <a:srgbClr val="7030A0"/>
              </a:solidFill>
              <a:ea typeface="Calibri" panose="020F0502020204030204"/>
              <a:cs typeface="Calibri"/>
            </a:endParaRPr>
          </a:p>
          <a:p>
            <a:pPr marL="151765">
              <a:spcBef>
                <a:spcPts val="500"/>
              </a:spcBef>
            </a:pPr>
            <a:r>
              <a:rPr lang="en-GB" i="1" dirty="0">
                <a:solidFill>
                  <a:srgbClr val="7030A0"/>
                </a:solidFill>
                <a:ea typeface="Calibri" panose="020F0502020204030204"/>
                <a:cs typeface="Calibri"/>
              </a:rPr>
              <a:t>Recommendations for UKDS: a data skills framework for social science students; c</a:t>
            </a:r>
            <a:r>
              <a:rPr lang="en-GB" sz="1800" i="1" dirty="0">
                <a:solidFill>
                  <a:srgbClr val="7030A0"/>
                </a:solidFill>
                <a:latin typeface="Arial"/>
                <a:cs typeface="Arial"/>
              </a:rPr>
              <a:t>reation of communities of practice; develop more asynchronous materials</a:t>
            </a:r>
            <a:endParaRPr lang="en-GB" sz="1800" i="1" dirty="0">
              <a:solidFill>
                <a:srgbClr val="7030A0"/>
              </a:solidFill>
            </a:endParaRPr>
          </a:p>
          <a:p>
            <a:pPr marL="151765">
              <a:spcBef>
                <a:spcPts val="500"/>
              </a:spcBef>
            </a:pPr>
            <a:endParaRPr lang="en-GB" dirty="0">
              <a:solidFill>
                <a:srgbClr val="FF0000"/>
              </a:solidFill>
              <a:latin typeface="Arial"/>
              <a:cs typeface="Arial"/>
            </a:endParaRPr>
          </a:p>
        </p:txBody>
      </p:sp>
    </p:spTree>
    <p:extLst>
      <p:ext uri="{BB962C8B-B14F-4D97-AF65-F5344CB8AC3E}">
        <p14:creationId xmlns:p14="http://schemas.microsoft.com/office/powerpoint/2010/main" val="258349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2F01-795E-1015-AE08-CA213C5C1797}"/>
              </a:ext>
            </a:extLst>
          </p:cNvPr>
          <p:cNvSpPr>
            <a:spLocks noGrp="1"/>
          </p:cNvSpPr>
          <p:nvPr>
            <p:ph type="title"/>
          </p:nvPr>
        </p:nvSpPr>
        <p:spPr>
          <a:xfrm>
            <a:off x="838200" y="372715"/>
            <a:ext cx="9977271" cy="548819"/>
          </a:xfrm>
        </p:spPr>
        <p:txBody>
          <a:bodyPr/>
          <a:lstStyle/>
          <a:p>
            <a:r>
              <a:rPr lang="en-GB" dirty="0"/>
              <a:t>Data Skills Framework publication</a:t>
            </a:r>
          </a:p>
        </p:txBody>
      </p:sp>
      <p:sp>
        <p:nvSpPr>
          <p:cNvPr id="4" name="Slide Number Placeholder 3">
            <a:extLst>
              <a:ext uri="{FF2B5EF4-FFF2-40B4-BE49-F238E27FC236}">
                <a16:creationId xmlns:a16="http://schemas.microsoft.com/office/drawing/2014/main" id="{2B3FED74-3154-DDB9-BB5D-F853ABB91BFD}"/>
              </a:ext>
            </a:extLst>
          </p:cNvPr>
          <p:cNvSpPr>
            <a:spLocks noGrp="1"/>
          </p:cNvSpPr>
          <p:nvPr>
            <p:ph type="sldNum" sz="quarter" idx="12"/>
          </p:nvPr>
        </p:nvSpPr>
        <p:spPr/>
        <p:txBody>
          <a:bodyPr/>
          <a:lstStyle/>
          <a:p>
            <a:fld id="{016687C5-7511-7743-B429-3BDBE272F28B}" type="slidenum">
              <a:rPr lang="en-US" smtClean="0"/>
              <a:t>11</a:t>
            </a:fld>
            <a:endParaRPr lang="en-US"/>
          </a:p>
        </p:txBody>
      </p:sp>
      <p:pic>
        <p:nvPicPr>
          <p:cNvPr id="6" name="Picture 5">
            <a:extLst>
              <a:ext uri="{FF2B5EF4-FFF2-40B4-BE49-F238E27FC236}">
                <a16:creationId xmlns:a16="http://schemas.microsoft.com/office/drawing/2014/main" id="{68EA6344-6E42-6FC3-070F-B34452160E52}"/>
              </a:ext>
            </a:extLst>
          </p:cNvPr>
          <p:cNvPicPr>
            <a:picLocks noChangeAspect="1"/>
          </p:cNvPicPr>
          <p:nvPr/>
        </p:nvPicPr>
        <p:blipFill>
          <a:blip r:embed="rId3"/>
          <a:stretch>
            <a:fillRect/>
          </a:stretch>
        </p:blipFill>
        <p:spPr>
          <a:xfrm>
            <a:off x="4617186" y="1137345"/>
            <a:ext cx="7034915" cy="4888190"/>
          </a:xfrm>
          <a:prstGeom prst="rect">
            <a:avLst/>
          </a:prstGeom>
          <a:ln>
            <a:solidFill>
              <a:schemeClr val="accent1"/>
            </a:solidFill>
          </a:ln>
        </p:spPr>
      </p:pic>
      <p:pic>
        <p:nvPicPr>
          <p:cNvPr id="8" name="Picture 7">
            <a:extLst>
              <a:ext uri="{FF2B5EF4-FFF2-40B4-BE49-F238E27FC236}">
                <a16:creationId xmlns:a16="http://schemas.microsoft.com/office/drawing/2014/main" id="{152059E1-36D8-5570-1F73-8744DCD081DA}"/>
              </a:ext>
            </a:extLst>
          </p:cNvPr>
          <p:cNvPicPr>
            <a:picLocks noChangeAspect="1"/>
          </p:cNvPicPr>
          <p:nvPr/>
        </p:nvPicPr>
        <p:blipFill>
          <a:blip r:embed="rId4"/>
          <a:stretch>
            <a:fillRect/>
          </a:stretch>
        </p:blipFill>
        <p:spPr>
          <a:xfrm>
            <a:off x="8326492" y="2081393"/>
            <a:ext cx="3865508" cy="4450801"/>
          </a:xfrm>
          <a:prstGeom prst="rect">
            <a:avLst/>
          </a:prstGeom>
        </p:spPr>
      </p:pic>
      <p:sp>
        <p:nvSpPr>
          <p:cNvPr id="5" name="TextBox 4">
            <a:extLst>
              <a:ext uri="{FF2B5EF4-FFF2-40B4-BE49-F238E27FC236}">
                <a16:creationId xmlns:a16="http://schemas.microsoft.com/office/drawing/2014/main" id="{26C93CEE-3EE8-182E-7843-A2DAF54A7A9D}"/>
              </a:ext>
            </a:extLst>
          </p:cNvPr>
          <p:cNvSpPr txBox="1"/>
          <p:nvPr/>
        </p:nvSpPr>
        <p:spPr>
          <a:xfrm>
            <a:off x="4161802" y="6355223"/>
            <a:ext cx="3861274"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700"/>
              <a:t>https://zenodo.org/records/11110082</a:t>
            </a:r>
            <a:r>
              <a:rPr lang="en-US" sz="1700">
                <a:cs typeface="Arial"/>
              </a:rPr>
              <a:t>​</a:t>
            </a:r>
            <a:endParaRPr lang="en-US"/>
          </a:p>
        </p:txBody>
      </p:sp>
      <p:sp>
        <p:nvSpPr>
          <p:cNvPr id="9" name="Text Placeholder 8">
            <a:extLst>
              <a:ext uri="{FF2B5EF4-FFF2-40B4-BE49-F238E27FC236}">
                <a16:creationId xmlns:a16="http://schemas.microsoft.com/office/drawing/2014/main" id="{3B57FF68-F4BB-13E1-69FC-3E9ED7EC3C2E}"/>
              </a:ext>
            </a:extLst>
          </p:cNvPr>
          <p:cNvSpPr>
            <a:spLocks noGrp="1"/>
          </p:cNvSpPr>
          <p:nvPr>
            <p:ph type="body" sz="quarter" idx="13"/>
          </p:nvPr>
        </p:nvSpPr>
        <p:spPr>
          <a:xfrm>
            <a:off x="838200" y="1086942"/>
            <a:ext cx="3385144" cy="5232935"/>
          </a:xfrm>
        </p:spPr>
        <p:txBody>
          <a:bodyPr>
            <a:normAutofit fontScale="92500" lnSpcReduction="10000"/>
          </a:bodyPr>
          <a:lstStyle/>
          <a:p>
            <a:r>
              <a:rPr lang="en-US" dirty="0">
                <a:solidFill>
                  <a:srgbClr val="7030A0"/>
                </a:solidFill>
              </a:rPr>
              <a:t>Framework for building the skills needed now and into the foreseeable future for data driven analysis of social and economic issues</a:t>
            </a:r>
          </a:p>
          <a:p>
            <a:r>
              <a:rPr lang="en-US" dirty="0">
                <a:solidFill>
                  <a:srgbClr val="7030A0"/>
                </a:solidFill>
              </a:rPr>
              <a:t>Skills for the quants data that we hold</a:t>
            </a:r>
          </a:p>
          <a:p>
            <a:r>
              <a:rPr lang="en-GB" dirty="0">
                <a:solidFill>
                  <a:srgbClr val="7030A0"/>
                </a:solidFill>
              </a:rPr>
              <a:t>Considers rapid advancement of technology and data</a:t>
            </a:r>
          </a:p>
          <a:p>
            <a:r>
              <a:rPr lang="en-GB" dirty="0">
                <a:solidFill>
                  <a:srgbClr val="7030A0"/>
                </a:solidFill>
              </a:rPr>
              <a:t>Consulted literature and in-house experts</a:t>
            </a:r>
          </a:p>
          <a:p>
            <a:r>
              <a:rPr lang="en-GB" dirty="0">
                <a:solidFill>
                  <a:srgbClr val="7030A0"/>
                </a:solidFill>
              </a:rPr>
              <a:t>Very positive feedback so far</a:t>
            </a:r>
          </a:p>
        </p:txBody>
      </p:sp>
    </p:spTree>
    <p:extLst>
      <p:ext uri="{BB962C8B-B14F-4D97-AF65-F5344CB8AC3E}">
        <p14:creationId xmlns:p14="http://schemas.microsoft.com/office/powerpoint/2010/main" val="91869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8960E-CEA4-5652-D5EA-6DFD3E4BFF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6687C5-7511-7743-B429-3BDBE272F28B}" type="slidenum">
              <a:rPr kumimoji="0" lang="en-US" sz="1200" b="0" i="0" u="none" strike="noStrike" kern="1200" cap="none" spc="0" normalizeH="0" baseline="0" noProof="0" smtClean="0">
                <a:ln>
                  <a:noFill/>
                </a:ln>
                <a:solidFill>
                  <a:srgbClr val="632E62">
                    <a:lumMod val="75000"/>
                    <a:lumOff val="2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632E62">
                  <a:lumMod val="75000"/>
                  <a:lumOff val="25000"/>
                </a:srgbClr>
              </a:solidFill>
              <a:effectLst/>
              <a:uLnTx/>
              <a:uFillTx/>
              <a:latin typeface="Arial"/>
              <a:ea typeface="+mn-ea"/>
              <a:cs typeface="+mn-cs"/>
            </a:endParaRPr>
          </a:p>
        </p:txBody>
      </p:sp>
      <p:sp>
        <p:nvSpPr>
          <p:cNvPr id="11" name="TextBox 10">
            <a:extLst>
              <a:ext uri="{FF2B5EF4-FFF2-40B4-BE49-F238E27FC236}">
                <a16:creationId xmlns:a16="http://schemas.microsoft.com/office/drawing/2014/main" id="{05F99358-F855-72CE-C6CA-1C8565357DCF}"/>
              </a:ext>
            </a:extLst>
          </p:cNvPr>
          <p:cNvSpPr txBox="1"/>
          <p:nvPr/>
        </p:nvSpPr>
        <p:spPr>
          <a:xfrm>
            <a:off x="1383789" y="475044"/>
            <a:ext cx="779758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0" normalizeH="0" baseline="0" noProof="0" dirty="0">
                <a:ln>
                  <a:noFill/>
                </a:ln>
                <a:solidFill>
                  <a:srgbClr val="7030A0"/>
                </a:solidFill>
                <a:effectLst/>
                <a:uLnTx/>
                <a:uFillTx/>
                <a:latin typeface="Arial"/>
                <a:ea typeface="+mn-ea"/>
                <a:cs typeface="Arial"/>
              </a:rPr>
              <a:t>Stay connected:</a:t>
            </a:r>
            <a:endParaRPr kumimoji="0" lang="en-US" sz="1800" b="0" i="0" u="none" strike="noStrike" kern="1200" cap="none" spc="0" normalizeH="0" baseline="0" noProof="0" dirty="0">
              <a:ln>
                <a:noFill/>
              </a:ln>
              <a:solidFill>
                <a:srgbClr val="7030A0"/>
              </a:solidFill>
              <a:effectLst/>
              <a:uLnTx/>
              <a:uFillTx/>
              <a:latin typeface="Arial"/>
              <a:ea typeface="+mn-ea"/>
              <a:cs typeface="+mn-cs"/>
            </a:endParaRPr>
          </a:p>
        </p:txBody>
      </p:sp>
      <p:sp>
        <p:nvSpPr>
          <p:cNvPr id="2" name="TextBox 1">
            <a:extLst>
              <a:ext uri="{FF2B5EF4-FFF2-40B4-BE49-F238E27FC236}">
                <a16:creationId xmlns:a16="http://schemas.microsoft.com/office/drawing/2014/main" id="{55AA359B-9946-1A3D-0CE9-DA8C00E264BF}"/>
              </a:ext>
            </a:extLst>
          </p:cNvPr>
          <p:cNvSpPr txBox="1"/>
          <p:nvPr/>
        </p:nvSpPr>
        <p:spPr>
          <a:xfrm>
            <a:off x="1910684" y="1483661"/>
            <a:ext cx="752272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2B5696"/>
                </a:solidFill>
                <a:effectLst/>
                <a:uLnTx/>
                <a:uFillTx/>
                <a:latin typeface="Arial"/>
                <a:ea typeface="+mn-ea"/>
                <a:cs typeface="Arial"/>
                <a:hlinkClick r:id="rId3">
                  <a:extLst>
                    <a:ext uri="{A12FA001-AC4F-418D-AE19-62706E023703}">
                      <ahyp:hlinkClr xmlns:ahyp="http://schemas.microsoft.com/office/drawing/2018/hyperlinkcolor" val="tx"/>
                    </a:ext>
                  </a:extLst>
                </a:hlinkClick>
              </a:rPr>
              <a:t>www.ukdataservice.ac.uk</a:t>
            </a:r>
            <a:endParaRPr kumimoji="0" lang="en-US" sz="2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2B5696"/>
                </a:solidFill>
                <a:effectLst/>
                <a:uLnTx/>
                <a:uFillTx/>
                <a:latin typeface="Arial"/>
                <a:ea typeface="+mn-ea"/>
                <a:cs typeface="Arial"/>
                <a:hlinkClick r:id="rId4">
                  <a:extLst>
                    <a:ext uri="{A12FA001-AC4F-418D-AE19-62706E023703}">
                      <ahyp:hlinkClr xmlns:ahyp="http://schemas.microsoft.com/office/drawing/2018/hyperlinkcolor" val="tx"/>
                    </a:ext>
                  </a:extLst>
                </a:hlinkClick>
              </a:rPr>
              <a:t>@UKDataService</a:t>
            </a:r>
            <a:endParaRPr kumimoji="0" lang="en-GB" sz="2400" b="0" i="0" u="none" strike="noStrike" kern="1200" cap="none" spc="0" normalizeH="0" baseline="0" noProof="0">
              <a:ln>
                <a:noFill/>
              </a:ln>
              <a:solidFill>
                <a:srgbClr val="2B5696"/>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2B5696"/>
                </a:solidFill>
                <a:effectLst/>
                <a:uLnTx/>
                <a:uFillTx/>
                <a:latin typeface="Arial"/>
                <a:ea typeface="+mn-ea"/>
                <a:cs typeface="Arial"/>
                <a:hlinkClick r:id="rId5"/>
              </a:rPr>
              <a:t>Subscribe to our newsletter</a:t>
            </a:r>
            <a:endParaRPr kumimoji="0" lang="en-GB" sz="2400" b="0" i="0" u="none" strike="noStrike" kern="1200" cap="none" spc="0" normalizeH="0" baseline="0" noProof="0">
              <a:ln>
                <a:noFill/>
              </a:ln>
              <a:solidFill>
                <a:srgbClr val="00000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2B5696"/>
                </a:solidFill>
                <a:effectLst/>
                <a:uLnTx/>
                <a:uFillTx/>
                <a:latin typeface="Arial"/>
                <a:ea typeface="+mn-ea"/>
                <a:cs typeface="Arial"/>
                <a:hlinkClick r:id="rId6"/>
              </a:rPr>
              <a:t>@UKDATASERVICE</a:t>
            </a:r>
            <a:endParaRPr kumimoji="0" lang="en-GB" sz="2400" b="0" i="0" u="none" strike="noStrike" kern="1200" cap="none" spc="0" normalizeH="0" baseline="0" noProof="0">
              <a:ln>
                <a:noFill/>
              </a:ln>
              <a:solidFill>
                <a:prstClr val="black"/>
              </a:solidFill>
              <a:effectLst/>
              <a:uLnTx/>
              <a:uFillTx/>
              <a:latin typeface="Arial"/>
              <a:ea typeface="+mn-ea"/>
              <a:cs typeface="Arial"/>
            </a:endParaRPr>
          </a:p>
        </p:txBody>
      </p:sp>
      <p:sp>
        <p:nvSpPr>
          <p:cNvPr id="5" name="TextBox 4">
            <a:extLst>
              <a:ext uri="{FF2B5EF4-FFF2-40B4-BE49-F238E27FC236}">
                <a16:creationId xmlns:a16="http://schemas.microsoft.com/office/drawing/2014/main" id="{08D6486E-D9CB-61E7-3DFC-BF2CCD6ADE51}"/>
              </a:ext>
            </a:extLst>
          </p:cNvPr>
          <p:cNvSpPr txBox="1"/>
          <p:nvPr/>
        </p:nvSpPr>
        <p:spPr>
          <a:xfrm>
            <a:off x="1747217" y="5779631"/>
            <a:ext cx="65430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7030A0"/>
                </a:solidFill>
                <a:effectLst/>
                <a:uLnTx/>
                <a:uFillTx/>
                <a:latin typeface="Arial"/>
                <a:ea typeface="+mn-ea"/>
                <a:cs typeface="+mn-cs"/>
              </a:rPr>
              <a:t>Thank you for listening!</a:t>
            </a:r>
            <a:endParaRPr kumimoji="0" lang="en-GB" sz="2800" b="0" i="0" u="none" strike="noStrike" kern="1200" cap="none" spc="0" normalizeH="0" baseline="0" noProof="0" dirty="0">
              <a:ln>
                <a:noFill/>
              </a:ln>
              <a:solidFill>
                <a:srgbClr val="7030A0"/>
              </a:solidFill>
              <a:effectLst/>
              <a:uLnTx/>
              <a:uFillTx/>
              <a:latin typeface="Arial"/>
              <a:ea typeface="+mn-ea"/>
              <a:cs typeface="Arial"/>
            </a:endParaRPr>
          </a:p>
        </p:txBody>
      </p:sp>
      <p:pic>
        <p:nvPicPr>
          <p:cNvPr id="13" name="Picture 13" descr="Twitter icon">
            <a:extLst>
              <a:ext uri="{FF2B5EF4-FFF2-40B4-BE49-F238E27FC236}">
                <a16:creationId xmlns:a16="http://schemas.microsoft.com/office/drawing/2014/main" id="{8DF1C8A0-C1C3-1032-7F61-D071BE61628E}"/>
              </a:ext>
            </a:extLst>
          </p:cNvPr>
          <p:cNvPicPr>
            <a:picLocks noChangeAspect="1"/>
          </p:cNvPicPr>
          <p:nvPr/>
        </p:nvPicPr>
        <p:blipFill>
          <a:blip r:embed="rId7"/>
          <a:stretch>
            <a:fillRect/>
          </a:stretch>
        </p:blipFill>
        <p:spPr>
          <a:xfrm>
            <a:off x="1497877" y="4210144"/>
            <a:ext cx="323850" cy="323850"/>
          </a:xfrm>
          <a:prstGeom prst="rect">
            <a:avLst/>
          </a:prstGeom>
        </p:spPr>
      </p:pic>
      <p:pic>
        <p:nvPicPr>
          <p:cNvPr id="14" name="Picture 14" descr="YouTube icon">
            <a:extLst>
              <a:ext uri="{FF2B5EF4-FFF2-40B4-BE49-F238E27FC236}">
                <a16:creationId xmlns:a16="http://schemas.microsoft.com/office/drawing/2014/main" id="{667C8276-86A2-C78C-CEF1-CD21798D7548}"/>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439501" y="2801293"/>
            <a:ext cx="304800" cy="304800"/>
          </a:xfrm>
          <a:prstGeom prst="rect">
            <a:avLst/>
          </a:prstGeom>
        </p:spPr>
      </p:pic>
      <p:pic>
        <p:nvPicPr>
          <p:cNvPr id="17" name="Picture 13" descr="twitter icon">
            <a:extLst>
              <a:ext uri="{FF2B5EF4-FFF2-40B4-BE49-F238E27FC236}">
                <a16:creationId xmlns:a16="http://schemas.microsoft.com/office/drawing/2014/main" id="{8E607A32-1D5F-A88E-88BB-AA233A2B7E85}"/>
              </a:ext>
            </a:extLst>
          </p:cNvPr>
          <p:cNvPicPr>
            <a:picLocks noChangeAspect="1"/>
          </p:cNvPicPr>
          <p:nvPr/>
        </p:nvPicPr>
        <p:blipFill>
          <a:blip r:embed="rId7"/>
          <a:stretch>
            <a:fillRect/>
          </a:stretch>
        </p:blipFill>
        <p:spPr>
          <a:xfrm>
            <a:off x="1429976" y="1946777"/>
            <a:ext cx="323850" cy="323850"/>
          </a:xfrm>
          <a:prstGeom prst="rect">
            <a:avLst/>
          </a:prstGeom>
        </p:spPr>
      </p:pic>
      <p:pic>
        <p:nvPicPr>
          <p:cNvPr id="18" name="Picture 18">
            <a:extLst>
              <a:ext uri="{FF2B5EF4-FFF2-40B4-BE49-F238E27FC236}">
                <a16:creationId xmlns:a16="http://schemas.microsoft.com/office/drawing/2014/main" id="{1A57D9B0-40FE-6747-9334-AA56FE7E743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447045" y="2363709"/>
            <a:ext cx="304800" cy="304800"/>
          </a:xfrm>
          <a:prstGeom prst="rect">
            <a:avLst/>
          </a:prstGeom>
        </p:spPr>
      </p:pic>
      <p:pic>
        <p:nvPicPr>
          <p:cNvPr id="19" name="Picture 19">
            <a:extLst>
              <a:ext uri="{FF2B5EF4-FFF2-40B4-BE49-F238E27FC236}">
                <a16:creationId xmlns:a16="http://schemas.microsoft.com/office/drawing/2014/main" id="{199AA8ED-E321-C0CF-0538-1652CD81589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431957" y="1529046"/>
            <a:ext cx="304800" cy="314325"/>
          </a:xfrm>
          <a:prstGeom prst="rect">
            <a:avLst/>
          </a:prstGeom>
        </p:spPr>
      </p:pic>
      <p:sp>
        <p:nvSpPr>
          <p:cNvPr id="21" name="Text Placeholder 20">
            <a:extLst>
              <a:ext uri="{FF2B5EF4-FFF2-40B4-BE49-F238E27FC236}">
                <a16:creationId xmlns:a16="http://schemas.microsoft.com/office/drawing/2014/main" id="{5B7AEF2A-64DF-0912-ADD6-E53584877F29}"/>
              </a:ext>
            </a:extLst>
          </p:cNvPr>
          <p:cNvSpPr>
            <a:spLocks noGrp="1"/>
          </p:cNvSpPr>
          <p:nvPr>
            <p:ph type="body" sz="quarter" idx="13"/>
          </p:nvPr>
        </p:nvSpPr>
        <p:spPr>
          <a:xfrm>
            <a:off x="1909527" y="3281882"/>
            <a:ext cx="9064547" cy="897271"/>
          </a:xfrm>
        </p:spPr>
        <p:txBody>
          <a:bodyPr vert="horz" lIns="91440" tIns="45720" rIns="91440" bIns="45720" rtlCol="0" anchor="t">
            <a:normAutofit/>
          </a:bodyPr>
          <a:lstStyle/>
          <a:p>
            <a:pPr marL="0" indent="0">
              <a:lnSpc>
                <a:spcPct val="100000"/>
              </a:lnSpc>
              <a:spcBef>
                <a:spcPts val="0"/>
              </a:spcBef>
              <a:buNone/>
            </a:pPr>
            <a:r>
              <a:rPr lang="en-GB" sz="2000" dirty="0">
                <a:solidFill>
                  <a:srgbClr val="7030A0"/>
                </a:solidFill>
                <a:latin typeface="Arial"/>
                <a:cs typeface="Arial"/>
              </a:rPr>
              <a:t>Upcoming events: </a:t>
            </a:r>
            <a:r>
              <a:rPr lang="en-GB" sz="2000" dirty="0">
                <a:solidFill>
                  <a:srgbClr val="0066FF"/>
                </a:solidFill>
                <a:latin typeface="Arial"/>
                <a:cs typeface="Arial"/>
                <a:hlinkClick r:id="rId11"/>
              </a:rPr>
              <a:t>https://ukdataservice.ac.uk/training-events/</a:t>
            </a:r>
            <a:r>
              <a:rPr lang="en-GB" sz="2000" dirty="0">
                <a:solidFill>
                  <a:srgbClr val="000000"/>
                </a:solidFill>
                <a:latin typeface="Calibri"/>
                <a:cs typeface="Calibri"/>
              </a:rPr>
              <a:t> </a:t>
            </a:r>
            <a:endParaRPr lang="en-US" sz="2000" dirty="0"/>
          </a:p>
          <a:p>
            <a:pPr marL="0" indent="0">
              <a:lnSpc>
                <a:spcPct val="100000"/>
              </a:lnSpc>
              <a:spcBef>
                <a:spcPts val="0"/>
              </a:spcBef>
              <a:buNone/>
            </a:pPr>
            <a:r>
              <a:rPr lang="en-GB" sz="2000" dirty="0">
                <a:solidFill>
                  <a:srgbClr val="7030A0"/>
                </a:solidFill>
                <a:latin typeface="Arial"/>
                <a:cs typeface="Arial"/>
              </a:rPr>
              <a:t>Online learning resources: </a:t>
            </a:r>
            <a:r>
              <a:rPr lang="en-GB" sz="2000" dirty="0">
                <a:solidFill>
                  <a:srgbClr val="0066FF"/>
                </a:solidFill>
                <a:latin typeface="Arial"/>
                <a:cs typeface="Arial"/>
                <a:hlinkClick r:id="rId12"/>
              </a:rPr>
              <a:t>https://ukdataservice.ac.uk/learning-hub/</a:t>
            </a:r>
            <a:r>
              <a:rPr lang="en-GB" sz="2000" dirty="0">
                <a:solidFill>
                  <a:srgbClr val="000000"/>
                </a:solidFill>
                <a:latin typeface="Arial"/>
                <a:cs typeface="Arial"/>
              </a:rPr>
              <a:t> </a:t>
            </a:r>
          </a:p>
          <a:p>
            <a:endParaRPr lang="en-GB" dirty="0"/>
          </a:p>
        </p:txBody>
      </p:sp>
      <p:pic>
        <p:nvPicPr>
          <p:cNvPr id="22" name="Picture 19">
            <a:extLst>
              <a:ext uri="{FF2B5EF4-FFF2-40B4-BE49-F238E27FC236}">
                <a16:creationId xmlns:a16="http://schemas.microsoft.com/office/drawing/2014/main" id="{02C68FEC-E52F-546F-076F-67377732B065}"/>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469679" y="3317105"/>
            <a:ext cx="304800" cy="314325"/>
          </a:xfrm>
          <a:prstGeom prst="rect">
            <a:avLst/>
          </a:prstGeom>
        </p:spPr>
      </p:pic>
      <p:pic>
        <p:nvPicPr>
          <p:cNvPr id="23" name="Picture 19">
            <a:extLst>
              <a:ext uri="{FF2B5EF4-FFF2-40B4-BE49-F238E27FC236}">
                <a16:creationId xmlns:a16="http://schemas.microsoft.com/office/drawing/2014/main" id="{F8AB727C-3324-8B48-04C1-B7A90C5034F1}"/>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469680" y="3679244"/>
            <a:ext cx="304800" cy="314325"/>
          </a:xfrm>
          <a:prstGeom prst="rect">
            <a:avLst/>
          </a:prstGeom>
        </p:spPr>
      </p:pic>
      <p:sp>
        <p:nvSpPr>
          <p:cNvPr id="25" name="TextBox 24">
            <a:extLst>
              <a:ext uri="{FF2B5EF4-FFF2-40B4-BE49-F238E27FC236}">
                <a16:creationId xmlns:a16="http://schemas.microsoft.com/office/drawing/2014/main" id="{062C4E66-3345-38D2-360D-627B426500DB}"/>
              </a:ext>
            </a:extLst>
          </p:cNvPr>
          <p:cNvSpPr txBox="1"/>
          <p:nvPr/>
        </p:nvSpPr>
        <p:spPr>
          <a:xfrm>
            <a:off x="2082297" y="4247584"/>
            <a:ext cx="70088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30A0"/>
                </a:solidFill>
                <a:effectLst/>
                <a:uLnTx/>
                <a:uFillTx/>
                <a:latin typeface="Arial"/>
                <a:ea typeface="+mn-ea"/>
                <a:cs typeface="Arial"/>
              </a:rPr>
              <a:t>@VanessaAHiggins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prstClr val="black"/>
                </a:solidFill>
                <a:latin typeface="Arial"/>
                <a:cs typeface="Arial"/>
                <a:hlinkClick r:id="rId13"/>
              </a:rPr>
              <a:t>v</a:t>
            </a:r>
            <a:r>
              <a:rPr kumimoji="0" lang="en-GB" sz="2000" b="0" i="0" u="none" strike="noStrike" kern="1200" cap="none" spc="0" normalizeH="0" baseline="0" noProof="0" dirty="0">
                <a:ln>
                  <a:noFill/>
                </a:ln>
                <a:solidFill>
                  <a:prstClr val="black"/>
                </a:solidFill>
                <a:effectLst/>
                <a:uLnTx/>
                <a:uFillTx/>
                <a:latin typeface="Arial"/>
                <a:ea typeface="+mn-ea"/>
                <a:cs typeface="Arial"/>
                <a:hlinkClick r:id="rId13"/>
              </a:rPr>
              <a:t>anessa.higgins@manchester.ac.uk</a:t>
            </a:r>
            <a:endParaRPr kumimoji="0" lang="en-GB" sz="2000" b="0" i="0" u="none" strike="noStrike" kern="1200" cap="none" spc="0" normalizeH="0" baseline="0" noProof="0" dirty="0">
              <a:ln>
                <a:noFill/>
              </a:ln>
              <a:solidFill>
                <a:prstClr val="black"/>
              </a:solidFill>
              <a:effectLst/>
              <a:uLnTx/>
              <a:uFillTx/>
              <a:latin typeface="Arial"/>
              <a:ea typeface="+mn-ea"/>
              <a:cs typeface="Arial"/>
            </a:endParaRPr>
          </a:p>
        </p:txBody>
      </p:sp>
      <p:pic>
        <p:nvPicPr>
          <p:cNvPr id="26" name="Picture 18">
            <a:extLst>
              <a:ext uri="{FF2B5EF4-FFF2-40B4-BE49-F238E27FC236}">
                <a16:creationId xmlns:a16="http://schemas.microsoft.com/office/drawing/2014/main" id="{79FBCAB0-36D1-FAAE-FE50-A8562C8A8BA2}"/>
              </a:ext>
            </a:extLst>
          </p:cNvPr>
          <p:cNvPicPr>
            <a:picLocks noChangeAspect="1"/>
          </p:cNvPicPr>
          <p:nvPr/>
        </p:nvPicPr>
        <p:blipFill>
          <a:blip r:embed="rId9"/>
          <a:stretch>
            <a:fillRect/>
          </a:stretch>
        </p:blipFill>
        <p:spPr>
          <a:xfrm>
            <a:off x="1514946" y="4604441"/>
            <a:ext cx="304800" cy="304800"/>
          </a:xfrm>
          <a:prstGeom prst="rect">
            <a:avLst/>
          </a:prstGeom>
        </p:spPr>
      </p:pic>
    </p:spTree>
    <p:extLst>
      <p:ext uri="{BB962C8B-B14F-4D97-AF65-F5344CB8AC3E}">
        <p14:creationId xmlns:p14="http://schemas.microsoft.com/office/powerpoint/2010/main" val="115072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42AA-4992-ED25-FA55-FFD3510C92FD}"/>
              </a:ext>
            </a:extLst>
          </p:cNvPr>
          <p:cNvSpPr>
            <a:spLocks noGrp="1"/>
          </p:cNvSpPr>
          <p:nvPr>
            <p:ph type="title"/>
          </p:nvPr>
        </p:nvSpPr>
        <p:spPr/>
        <p:txBody>
          <a:bodyPr/>
          <a:lstStyle/>
          <a:p>
            <a:r>
              <a:rPr lang="en-GB">
                <a:cs typeface="Calibri Light"/>
              </a:rPr>
              <a:t>Events feedback 2022-2023</a:t>
            </a:r>
            <a:endParaRPr lang="en-GB"/>
          </a:p>
        </p:txBody>
      </p:sp>
      <p:sp>
        <p:nvSpPr>
          <p:cNvPr id="3" name="Content Placeholder 2">
            <a:extLst>
              <a:ext uri="{FF2B5EF4-FFF2-40B4-BE49-F238E27FC236}">
                <a16:creationId xmlns:a16="http://schemas.microsoft.com/office/drawing/2014/main" id="{75DC93A0-DC31-9A17-25F6-15575612F525}"/>
              </a:ext>
            </a:extLst>
          </p:cNvPr>
          <p:cNvSpPr>
            <a:spLocks noGrp="1"/>
          </p:cNvSpPr>
          <p:nvPr>
            <p:ph idx="1"/>
          </p:nvPr>
        </p:nvSpPr>
        <p:spPr/>
        <p:txBody>
          <a:bodyPr vert="horz" lIns="91440" tIns="45720" rIns="91440" bIns="45720" rtlCol="0" anchor="t">
            <a:normAutofit lnSpcReduction="10000"/>
          </a:bodyPr>
          <a:lstStyle/>
          <a:p>
            <a:r>
              <a:rPr lang="en-GB">
                <a:cs typeface="Calibri"/>
              </a:rPr>
              <a:t>98% </a:t>
            </a:r>
            <a:r>
              <a:rPr lang="en-GB">
                <a:ea typeface="+mn-lt"/>
                <a:cs typeface="+mn-lt"/>
              </a:rPr>
              <a:t>A</a:t>
            </a:r>
            <a:r>
              <a:rPr lang="en-US">
                <a:ea typeface="+mn-lt"/>
                <a:cs typeface="+mn-lt"/>
              </a:rPr>
              <a:t>greed that the content was interesting  </a:t>
            </a:r>
            <a:endParaRPr lang="en-GB">
              <a:ea typeface="+mn-lt"/>
              <a:cs typeface="+mn-lt"/>
            </a:endParaRPr>
          </a:p>
          <a:p>
            <a:pPr marL="0" indent="0">
              <a:buNone/>
            </a:pPr>
            <a:endParaRPr lang="en-GB">
              <a:ea typeface="Calibri" panose="020F0502020204030204"/>
              <a:cs typeface="Calibri"/>
            </a:endParaRPr>
          </a:p>
          <a:p>
            <a:r>
              <a:rPr lang="en-GB">
                <a:cs typeface="Calibri"/>
              </a:rPr>
              <a:t>98% A</a:t>
            </a:r>
            <a:r>
              <a:rPr lang="en-US">
                <a:ea typeface="+mn-lt"/>
                <a:cs typeface="+mn-lt"/>
              </a:rPr>
              <a:t>greed that the content was useful for their work/studies     </a:t>
            </a:r>
            <a:endParaRPr lang="en-US"/>
          </a:p>
          <a:p>
            <a:endParaRPr lang="en-GB">
              <a:cs typeface="Calibri"/>
            </a:endParaRPr>
          </a:p>
          <a:p>
            <a:r>
              <a:rPr lang="en-GB">
                <a:cs typeface="Calibri"/>
              </a:rPr>
              <a:t>97% Would recommend the event to others</a:t>
            </a:r>
            <a:endParaRPr lang="en-GB">
              <a:ea typeface="Calibri" panose="020F0502020204030204"/>
              <a:cs typeface="Calibri"/>
            </a:endParaRPr>
          </a:p>
          <a:p>
            <a:endParaRPr lang="en-GB">
              <a:ea typeface="Calibri" panose="020F0502020204030204"/>
              <a:cs typeface="Calibri"/>
            </a:endParaRPr>
          </a:p>
          <a:p>
            <a:r>
              <a:rPr lang="en-GB">
                <a:cs typeface="Calibri"/>
              </a:rPr>
              <a:t>99% </a:t>
            </a:r>
            <a:r>
              <a:rPr lang="en-GB">
                <a:ea typeface="+mn-lt"/>
                <a:cs typeface="+mn-lt"/>
              </a:rPr>
              <a:t>T</a:t>
            </a:r>
            <a:r>
              <a:rPr lang="en-US">
                <a:ea typeface="+mn-lt"/>
                <a:cs typeface="+mn-lt"/>
              </a:rPr>
              <a:t>raining provided them with increased knowledge on how to use Secure Lab</a:t>
            </a:r>
            <a:endParaRPr lang="en-US"/>
          </a:p>
          <a:p>
            <a:endParaRPr lang="en-GB">
              <a:cs typeface="Calibri"/>
            </a:endParaRPr>
          </a:p>
          <a:p>
            <a:r>
              <a:rPr lang="en-GB">
                <a:cs typeface="Calibri"/>
              </a:rPr>
              <a:t>99% </a:t>
            </a:r>
            <a:r>
              <a:rPr lang="en-GB">
                <a:ea typeface="+mn-lt"/>
                <a:cs typeface="+mn-lt"/>
              </a:rPr>
              <a:t>T</a:t>
            </a:r>
            <a:r>
              <a:rPr lang="en-US">
                <a:ea typeface="+mn-lt"/>
                <a:cs typeface="+mn-lt"/>
              </a:rPr>
              <a:t>raining provided them with increased knowledge about Statistical Disclosure Control</a:t>
            </a:r>
            <a:endParaRPr lang="en-GB">
              <a:ea typeface="Calibri"/>
              <a:cs typeface="Calibri"/>
            </a:endParaRPr>
          </a:p>
        </p:txBody>
      </p:sp>
    </p:spTree>
    <p:extLst>
      <p:ext uri="{BB962C8B-B14F-4D97-AF65-F5344CB8AC3E}">
        <p14:creationId xmlns:p14="http://schemas.microsoft.com/office/powerpoint/2010/main" val="8788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2159-B506-4D8D-9332-CE795B76C620}"/>
              </a:ext>
            </a:extLst>
          </p:cNvPr>
          <p:cNvSpPr>
            <a:spLocks noGrp="1"/>
          </p:cNvSpPr>
          <p:nvPr>
            <p:ph type="title"/>
          </p:nvPr>
        </p:nvSpPr>
        <p:spPr/>
        <p:txBody>
          <a:bodyPr>
            <a:normAutofit/>
          </a:bodyPr>
          <a:lstStyle/>
          <a:p>
            <a:r>
              <a:rPr lang="en-GB" sz="4000" b="1">
                <a:latin typeface="Arial"/>
                <a:cs typeface="Arial"/>
              </a:rPr>
              <a:t>Collaborations </a:t>
            </a:r>
            <a:endParaRPr lang="en-GB" sz="4000" b="1">
              <a:cs typeface="Arial"/>
            </a:endParaRPr>
          </a:p>
        </p:txBody>
      </p:sp>
      <p:pic>
        <p:nvPicPr>
          <p:cNvPr id="4" name="Picture 3">
            <a:extLst>
              <a:ext uri="{FF2B5EF4-FFF2-40B4-BE49-F238E27FC236}">
                <a16:creationId xmlns:a16="http://schemas.microsoft.com/office/drawing/2014/main" id="{BEA3CC34-A138-5C58-232E-C8151DF92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379" y="5084713"/>
            <a:ext cx="2725170" cy="256945"/>
          </a:xfrm>
          <a:prstGeom prst="rect">
            <a:avLst/>
          </a:prstGeom>
        </p:spPr>
      </p:pic>
      <p:pic>
        <p:nvPicPr>
          <p:cNvPr id="6" name="Picture 5" descr="Logo&#10;&#10;Description automatically generated">
            <a:extLst>
              <a:ext uri="{FF2B5EF4-FFF2-40B4-BE49-F238E27FC236}">
                <a16:creationId xmlns:a16="http://schemas.microsoft.com/office/drawing/2014/main" id="{39C1EE4F-3006-4AE5-1597-7CD3649B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3036" y="4254805"/>
            <a:ext cx="1389013" cy="600829"/>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65CFF8B0-A054-294F-3E82-88485DB3C5A2}"/>
              </a:ext>
            </a:extLst>
          </p:cNvPr>
          <p:cNvPicPr>
            <a:picLocks noChangeAspect="1"/>
          </p:cNvPicPr>
          <p:nvPr/>
        </p:nvPicPr>
        <p:blipFill rotWithShape="1">
          <a:blip r:embed="rId5">
            <a:extLst>
              <a:ext uri="{28A0092B-C50C-407E-A947-70E740481C1C}">
                <a14:useLocalDpi xmlns:a14="http://schemas.microsoft.com/office/drawing/2010/main" val="0"/>
              </a:ext>
            </a:extLst>
          </a:blip>
          <a:srcRect t="32922" b="32922"/>
          <a:stretch/>
        </p:blipFill>
        <p:spPr>
          <a:xfrm>
            <a:off x="7083190" y="3543011"/>
            <a:ext cx="1227270" cy="419182"/>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984D8EBC-F026-5556-B04A-F61886F064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3090" b="34404"/>
          <a:stretch/>
        </p:blipFill>
        <p:spPr>
          <a:xfrm>
            <a:off x="9794247" y="4895299"/>
            <a:ext cx="1836650" cy="597024"/>
          </a:xfrm>
          <a:prstGeom prst="rect">
            <a:avLst/>
          </a:prstGeom>
        </p:spPr>
      </p:pic>
      <p:pic>
        <p:nvPicPr>
          <p:cNvPr id="14" name="Picture 13" descr="Chart, bubble chart&#10;&#10;Description automatically generated">
            <a:extLst>
              <a:ext uri="{FF2B5EF4-FFF2-40B4-BE49-F238E27FC236}">
                <a16:creationId xmlns:a16="http://schemas.microsoft.com/office/drawing/2014/main" id="{1E9CAE53-B3D9-9A9D-5C7F-2DE49E58AD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3190" y="2813483"/>
            <a:ext cx="2129763" cy="493151"/>
          </a:xfrm>
          <a:prstGeom prst="rect">
            <a:avLst/>
          </a:prstGeom>
        </p:spPr>
      </p:pic>
      <p:pic>
        <p:nvPicPr>
          <p:cNvPr id="16" name="Picture 15" descr="Shape&#10;&#10;Description automatically generated">
            <a:extLst>
              <a:ext uri="{FF2B5EF4-FFF2-40B4-BE49-F238E27FC236}">
                <a16:creationId xmlns:a16="http://schemas.microsoft.com/office/drawing/2014/main" id="{48946CCC-AB5C-729B-294D-0E2FFE6497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56596" y="4175221"/>
            <a:ext cx="1176282" cy="736948"/>
          </a:xfrm>
          <a:prstGeom prst="rect">
            <a:avLst/>
          </a:prstGeom>
        </p:spPr>
      </p:pic>
      <p:pic>
        <p:nvPicPr>
          <p:cNvPr id="18" name="Picture 17" descr="Logo&#10;&#10;Description automatically generated with medium confidence">
            <a:extLst>
              <a:ext uri="{FF2B5EF4-FFF2-40B4-BE49-F238E27FC236}">
                <a16:creationId xmlns:a16="http://schemas.microsoft.com/office/drawing/2014/main" id="{7A111E09-1A66-6E30-844A-74F50A5FB5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10380" y="2027377"/>
            <a:ext cx="1751853" cy="455355"/>
          </a:xfrm>
          <a:prstGeom prst="rect">
            <a:avLst/>
          </a:prstGeom>
        </p:spPr>
      </p:pic>
      <p:pic>
        <p:nvPicPr>
          <p:cNvPr id="20" name="Picture 19" descr="A red and white logo&#10;&#10;Description automatically generated with low confidence">
            <a:extLst>
              <a:ext uri="{FF2B5EF4-FFF2-40B4-BE49-F238E27FC236}">
                <a16:creationId xmlns:a16="http://schemas.microsoft.com/office/drawing/2014/main" id="{789696E7-5799-929F-D34C-83F5A8DE469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0224"/>
          <a:stretch/>
        </p:blipFill>
        <p:spPr>
          <a:xfrm>
            <a:off x="9336853" y="1347276"/>
            <a:ext cx="1477703" cy="494082"/>
          </a:xfrm>
          <a:prstGeom prst="rect">
            <a:avLst/>
          </a:prstGeom>
        </p:spPr>
      </p:pic>
      <p:pic>
        <p:nvPicPr>
          <p:cNvPr id="22" name="Picture 21" descr="Logo&#10;&#10;Description automatically generated">
            <a:extLst>
              <a:ext uri="{FF2B5EF4-FFF2-40B4-BE49-F238E27FC236}">
                <a16:creationId xmlns:a16="http://schemas.microsoft.com/office/drawing/2014/main" id="{FF46A029-B922-68AB-5545-8BF83CADBB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83190" y="1360725"/>
            <a:ext cx="1836652" cy="470936"/>
          </a:xfrm>
          <a:prstGeom prst="rect">
            <a:avLst/>
          </a:prstGeom>
        </p:spPr>
      </p:pic>
      <p:pic>
        <p:nvPicPr>
          <p:cNvPr id="24" name="Picture 23" descr="Logo, company name&#10;&#10;Description automatically generated">
            <a:extLst>
              <a:ext uri="{FF2B5EF4-FFF2-40B4-BE49-F238E27FC236}">
                <a16:creationId xmlns:a16="http://schemas.microsoft.com/office/drawing/2014/main" id="{6BC8AD17-1216-0982-975D-77A9D77C4A3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644" t="14448" b="13464"/>
          <a:stretch/>
        </p:blipFill>
        <p:spPr>
          <a:xfrm>
            <a:off x="8588935" y="4217289"/>
            <a:ext cx="1217946" cy="668795"/>
          </a:xfrm>
          <a:prstGeom prst="rect">
            <a:avLst/>
          </a:prstGeom>
        </p:spPr>
      </p:pic>
      <p:pic>
        <p:nvPicPr>
          <p:cNvPr id="26" name="Picture 25" descr="A picture containing chart&#10;&#10;Description automatically generated">
            <a:extLst>
              <a:ext uri="{FF2B5EF4-FFF2-40B4-BE49-F238E27FC236}">
                <a16:creationId xmlns:a16="http://schemas.microsoft.com/office/drawing/2014/main" id="{5C032AC5-257B-190E-D98F-5743156297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5667" y="3543815"/>
            <a:ext cx="725379" cy="500302"/>
          </a:xfrm>
          <a:prstGeom prst="rect">
            <a:avLst/>
          </a:prstGeom>
        </p:spPr>
      </p:pic>
      <p:pic>
        <p:nvPicPr>
          <p:cNvPr id="13" name="Picture 12" descr="Logo&#10;&#10;Description automatically generated with low confidence">
            <a:extLst>
              <a:ext uri="{FF2B5EF4-FFF2-40B4-BE49-F238E27FC236}">
                <a16:creationId xmlns:a16="http://schemas.microsoft.com/office/drawing/2014/main" id="{452F112A-2050-9668-CBA8-C2B1D4A6C29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215" y="2016347"/>
            <a:ext cx="1584445" cy="486170"/>
          </a:xfrm>
          <a:prstGeom prst="rect">
            <a:avLst/>
          </a:prstGeom>
        </p:spPr>
      </p:pic>
      <p:pic>
        <p:nvPicPr>
          <p:cNvPr id="30" name="Picture 29" descr="Icon&#10;&#10;Description automatically generated">
            <a:extLst>
              <a:ext uri="{FF2B5EF4-FFF2-40B4-BE49-F238E27FC236}">
                <a16:creationId xmlns:a16="http://schemas.microsoft.com/office/drawing/2014/main" id="{D1DB6283-2CB9-FDE4-9D2C-89516F937C6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45165" y="5974988"/>
            <a:ext cx="1528950" cy="443977"/>
          </a:xfrm>
          <a:prstGeom prst="rect">
            <a:avLst/>
          </a:prstGeom>
        </p:spPr>
      </p:pic>
      <p:pic>
        <p:nvPicPr>
          <p:cNvPr id="8" name="Picture 7" descr="Logo, company name&#10;&#10;Description automatically generated">
            <a:extLst>
              <a:ext uri="{FF2B5EF4-FFF2-40B4-BE49-F238E27FC236}">
                <a16:creationId xmlns:a16="http://schemas.microsoft.com/office/drawing/2014/main" id="{27A12526-87EA-7F91-017C-FBC5BC790A0C}"/>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0000" b="21540"/>
          <a:stretch/>
        </p:blipFill>
        <p:spPr>
          <a:xfrm>
            <a:off x="9405471" y="3454674"/>
            <a:ext cx="1598743" cy="600829"/>
          </a:xfrm>
          <a:prstGeom prst="rect">
            <a:avLst/>
          </a:prstGeom>
        </p:spPr>
      </p:pic>
      <p:sp>
        <p:nvSpPr>
          <p:cNvPr id="3" name="TextBox 2">
            <a:extLst>
              <a:ext uri="{FF2B5EF4-FFF2-40B4-BE49-F238E27FC236}">
                <a16:creationId xmlns:a16="http://schemas.microsoft.com/office/drawing/2014/main" id="{221A5C2E-1659-5E0B-3415-E563AAB4E60C}"/>
              </a:ext>
            </a:extLst>
          </p:cNvPr>
          <p:cNvSpPr txBox="1"/>
          <p:nvPr/>
        </p:nvSpPr>
        <p:spPr>
          <a:xfrm>
            <a:off x="429626" y="1383981"/>
            <a:ext cx="5369512" cy="92333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2000" b="1">
                <a:ea typeface="+mn-lt"/>
                <a:cs typeface="+mn-lt"/>
              </a:rPr>
              <a:t>UK social science data skills training landscape: </a:t>
            </a:r>
            <a:r>
              <a:rPr lang="en-GB" sz="2000">
                <a:ea typeface="+mn-lt"/>
                <a:cs typeface="+mn-lt"/>
              </a:rPr>
              <a:t>network meets every 3 months for signposting and collaboration</a:t>
            </a:r>
            <a:endParaRPr lang="en-US" sz="2000">
              <a:ea typeface="+mn-lt"/>
              <a:cs typeface="+mn-lt"/>
            </a:endParaRPr>
          </a:p>
        </p:txBody>
      </p:sp>
      <p:pic>
        <p:nvPicPr>
          <p:cNvPr id="5" name="Picture 6">
            <a:extLst>
              <a:ext uri="{FF2B5EF4-FFF2-40B4-BE49-F238E27FC236}">
                <a16:creationId xmlns:a16="http://schemas.microsoft.com/office/drawing/2014/main" id="{D73C367D-FC67-B962-C891-01C381BDEF36}"/>
              </a:ext>
            </a:extLst>
          </p:cNvPr>
          <p:cNvPicPr>
            <a:picLocks noChangeAspect="1"/>
          </p:cNvPicPr>
          <p:nvPr/>
        </p:nvPicPr>
        <p:blipFill>
          <a:blip r:embed="rId17"/>
          <a:stretch>
            <a:fillRect/>
          </a:stretch>
        </p:blipFill>
        <p:spPr>
          <a:xfrm>
            <a:off x="8788475" y="5621595"/>
            <a:ext cx="2743200" cy="211015"/>
          </a:xfrm>
          <a:prstGeom prst="rect">
            <a:avLst/>
          </a:prstGeom>
        </p:spPr>
      </p:pic>
      <p:pic>
        <p:nvPicPr>
          <p:cNvPr id="7" name="Picture 8" descr="Text&#10;&#10;Description automatically generated">
            <a:extLst>
              <a:ext uri="{FF2B5EF4-FFF2-40B4-BE49-F238E27FC236}">
                <a16:creationId xmlns:a16="http://schemas.microsoft.com/office/drawing/2014/main" id="{ACF6C298-4384-20CD-278A-86351EA1650F}"/>
              </a:ext>
            </a:extLst>
          </p:cNvPr>
          <p:cNvPicPr>
            <a:picLocks noChangeAspect="1"/>
          </p:cNvPicPr>
          <p:nvPr/>
        </p:nvPicPr>
        <p:blipFill>
          <a:blip r:embed="rId18"/>
          <a:stretch>
            <a:fillRect/>
          </a:stretch>
        </p:blipFill>
        <p:spPr>
          <a:xfrm>
            <a:off x="9408395" y="2671711"/>
            <a:ext cx="1708048" cy="777158"/>
          </a:xfrm>
          <a:prstGeom prst="rect">
            <a:avLst/>
          </a:prstGeom>
        </p:spPr>
      </p:pic>
      <p:pic>
        <p:nvPicPr>
          <p:cNvPr id="9" name="Picture 10" descr="Logo&#10;&#10;Description automatically generated">
            <a:extLst>
              <a:ext uri="{FF2B5EF4-FFF2-40B4-BE49-F238E27FC236}">
                <a16:creationId xmlns:a16="http://schemas.microsoft.com/office/drawing/2014/main" id="{F6A1DF89-6E61-D3E8-D5D5-8740165AAEBF}"/>
              </a:ext>
            </a:extLst>
          </p:cNvPr>
          <p:cNvPicPr>
            <a:picLocks noChangeAspect="1"/>
          </p:cNvPicPr>
          <p:nvPr/>
        </p:nvPicPr>
        <p:blipFill>
          <a:blip r:embed="rId19"/>
          <a:stretch>
            <a:fillRect/>
          </a:stretch>
        </p:blipFill>
        <p:spPr>
          <a:xfrm>
            <a:off x="7028793" y="5528825"/>
            <a:ext cx="1552926" cy="693928"/>
          </a:xfrm>
          <a:prstGeom prst="rect">
            <a:avLst/>
          </a:prstGeom>
        </p:spPr>
      </p:pic>
      <p:pic>
        <p:nvPicPr>
          <p:cNvPr id="11" name="Picture 14">
            <a:extLst>
              <a:ext uri="{FF2B5EF4-FFF2-40B4-BE49-F238E27FC236}">
                <a16:creationId xmlns:a16="http://schemas.microsoft.com/office/drawing/2014/main" id="{199C9054-6006-E207-DD68-F3042F86CC0B}"/>
              </a:ext>
            </a:extLst>
          </p:cNvPr>
          <p:cNvPicPr>
            <a:picLocks noChangeAspect="1"/>
          </p:cNvPicPr>
          <p:nvPr/>
        </p:nvPicPr>
        <p:blipFill>
          <a:blip r:embed="rId20"/>
          <a:stretch>
            <a:fillRect/>
          </a:stretch>
        </p:blipFill>
        <p:spPr>
          <a:xfrm>
            <a:off x="3048352" y="5934596"/>
            <a:ext cx="1366877" cy="581569"/>
          </a:xfrm>
          <a:prstGeom prst="rect">
            <a:avLst/>
          </a:prstGeom>
        </p:spPr>
      </p:pic>
      <p:pic>
        <p:nvPicPr>
          <p:cNvPr id="15" name="Picture 16">
            <a:extLst>
              <a:ext uri="{FF2B5EF4-FFF2-40B4-BE49-F238E27FC236}">
                <a16:creationId xmlns:a16="http://schemas.microsoft.com/office/drawing/2014/main" id="{56FB5692-BA2F-C989-2764-6B75DD36568E}"/>
              </a:ext>
            </a:extLst>
          </p:cNvPr>
          <p:cNvPicPr>
            <a:picLocks noChangeAspect="1"/>
          </p:cNvPicPr>
          <p:nvPr/>
        </p:nvPicPr>
        <p:blipFill>
          <a:blip r:embed="rId21"/>
          <a:stretch>
            <a:fillRect/>
          </a:stretch>
        </p:blipFill>
        <p:spPr>
          <a:xfrm>
            <a:off x="371592" y="6001830"/>
            <a:ext cx="2743200" cy="439167"/>
          </a:xfrm>
          <a:prstGeom prst="rect">
            <a:avLst/>
          </a:prstGeom>
        </p:spPr>
      </p:pic>
      <p:pic>
        <p:nvPicPr>
          <p:cNvPr id="19" name="Picture 22" descr="Icon&#10;&#10;Description automatically generated">
            <a:extLst>
              <a:ext uri="{FF2B5EF4-FFF2-40B4-BE49-F238E27FC236}">
                <a16:creationId xmlns:a16="http://schemas.microsoft.com/office/drawing/2014/main" id="{B0990B8A-BE7C-9ED5-95E6-0F228B95AA98}"/>
              </a:ext>
            </a:extLst>
          </p:cNvPr>
          <p:cNvPicPr>
            <a:picLocks noChangeAspect="1"/>
          </p:cNvPicPr>
          <p:nvPr/>
        </p:nvPicPr>
        <p:blipFill>
          <a:blip r:embed="rId22"/>
          <a:stretch>
            <a:fillRect/>
          </a:stretch>
        </p:blipFill>
        <p:spPr>
          <a:xfrm>
            <a:off x="2795890" y="4173953"/>
            <a:ext cx="2266950" cy="188006"/>
          </a:xfrm>
          <a:prstGeom prst="rect">
            <a:avLst/>
          </a:prstGeom>
        </p:spPr>
      </p:pic>
      <p:pic>
        <p:nvPicPr>
          <p:cNvPr id="23" name="Picture 24" descr="A picture containing text, clipart&#10;&#10;Description automatically generated">
            <a:extLst>
              <a:ext uri="{FF2B5EF4-FFF2-40B4-BE49-F238E27FC236}">
                <a16:creationId xmlns:a16="http://schemas.microsoft.com/office/drawing/2014/main" id="{94B34EA5-0466-AA7D-DA6C-05B53D514B0C}"/>
              </a:ext>
            </a:extLst>
          </p:cNvPr>
          <p:cNvPicPr>
            <a:picLocks noChangeAspect="1"/>
          </p:cNvPicPr>
          <p:nvPr/>
        </p:nvPicPr>
        <p:blipFill>
          <a:blip r:embed="rId23"/>
          <a:stretch>
            <a:fillRect/>
          </a:stretch>
        </p:blipFill>
        <p:spPr>
          <a:xfrm>
            <a:off x="2868387" y="3931225"/>
            <a:ext cx="1663700" cy="163799"/>
          </a:xfrm>
          <a:prstGeom prst="rect">
            <a:avLst/>
          </a:prstGeom>
        </p:spPr>
      </p:pic>
      <p:pic>
        <p:nvPicPr>
          <p:cNvPr id="25" name="Picture 27" descr="A picture containing icon&#10;&#10;Description automatically generated">
            <a:extLst>
              <a:ext uri="{FF2B5EF4-FFF2-40B4-BE49-F238E27FC236}">
                <a16:creationId xmlns:a16="http://schemas.microsoft.com/office/drawing/2014/main" id="{427AA33A-D418-7605-34E9-A0C85673B4A3}"/>
              </a:ext>
            </a:extLst>
          </p:cNvPr>
          <p:cNvPicPr>
            <a:picLocks noChangeAspect="1"/>
          </p:cNvPicPr>
          <p:nvPr/>
        </p:nvPicPr>
        <p:blipFill>
          <a:blip r:embed="rId24"/>
          <a:stretch>
            <a:fillRect/>
          </a:stretch>
        </p:blipFill>
        <p:spPr>
          <a:xfrm>
            <a:off x="441325" y="3748692"/>
            <a:ext cx="460830" cy="697896"/>
          </a:xfrm>
          <a:prstGeom prst="rect">
            <a:avLst/>
          </a:prstGeom>
        </p:spPr>
      </p:pic>
      <p:pic>
        <p:nvPicPr>
          <p:cNvPr id="17" name="Picture 28" descr="Logo, company name&#10;&#10;Description automatically generated">
            <a:extLst>
              <a:ext uri="{FF2B5EF4-FFF2-40B4-BE49-F238E27FC236}">
                <a16:creationId xmlns:a16="http://schemas.microsoft.com/office/drawing/2014/main" id="{3DB4918C-64A6-16D0-FF37-5B91759588D4}"/>
              </a:ext>
            </a:extLst>
          </p:cNvPr>
          <p:cNvPicPr>
            <a:picLocks noChangeAspect="1"/>
          </p:cNvPicPr>
          <p:nvPr/>
        </p:nvPicPr>
        <p:blipFill>
          <a:blip r:embed="rId25"/>
          <a:stretch>
            <a:fillRect/>
          </a:stretch>
        </p:blipFill>
        <p:spPr>
          <a:xfrm>
            <a:off x="389241" y="5294086"/>
            <a:ext cx="952046" cy="579664"/>
          </a:xfrm>
          <a:prstGeom prst="rect">
            <a:avLst/>
          </a:prstGeom>
        </p:spPr>
      </p:pic>
      <p:pic>
        <p:nvPicPr>
          <p:cNvPr id="29" name="Picture 30">
            <a:extLst>
              <a:ext uri="{FF2B5EF4-FFF2-40B4-BE49-F238E27FC236}">
                <a16:creationId xmlns:a16="http://schemas.microsoft.com/office/drawing/2014/main" id="{431BCC19-53E3-F98A-0B87-DF3CA4DFC468}"/>
              </a:ext>
            </a:extLst>
          </p:cNvPr>
          <p:cNvPicPr>
            <a:picLocks noChangeAspect="1"/>
          </p:cNvPicPr>
          <p:nvPr/>
        </p:nvPicPr>
        <p:blipFill>
          <a:blip r:embed="rId26"/>
          <a:stretch>
            <a:fillRect/>
          </a:stretch>
        </p:blipFill>
        <p:spPr>
          <a:xfrm>
            <a:off x="392113" y="3208338"/>
            <a:ext cx="1463675" cy="365125"/>
          </a:xfrm>
          <a:prstGeom prst="rect">
            <a:avLst/>
          </a:prstGeom>
        </p:spPr>
      </p:pic>
      <p:pic>
        <p:nvPicPr>
          <p:cNvPr id="31" name="Picture 31" descr="A picture containing text&#10;&#10;Description automatically generated">
            <a:extLst>
              <a:ext uri="{FF2B5EF4-FFF2-40B4-BE49-F238E27FC236}">
                <a16:creationId xmlns:a16="http://schemas.microsoft.com/office/drawing/2014/main" id="{D70E16C6-C4A5-AC00-B96D-5B3B5CB17156}"/>
              </a:ext>
            </a:extLst>
          </p:cNvPr>
          <p:cNvPicPr>
            <a:picLocks noChangeAspect="1"/>
          </p:cNvPicPr>
          <p:nvPr/>
        </p:nvPicPr>
        <p:blipFill>
          <a:blip r:embed="rId27"/>
          <a:stretch>
            <a:fillRect/>
          </a:stretch>
        </p:blipFill>
        <p:spPr>
          <a:xfrm>
            <a:off x="2711450" y="3160827"/>
            <a:ext cx="1454150" cy="472847"/>
          </a:xfrm>
          <a:prstGeom prst="rect">
            <a:avLst/>
          </a:prstGeom>
        </p:spPr>
      </p:pic>
      <p:pic>
        <p:nvPicPr>
          <p:cNvPr id="32" name="Picture 32" descr="Text&#10;&#10;Description automatically generated">
            <a:extLst>
              <a:ext uri="{FF2B5EF4-FFF2-40B4-BE49-F238E27FC236}">
                <a16:creationId xmlns:a16="http://schemas.microsoft.com/office/drawing/2014/main" id="{C8034B99-7CA4-5E10-ECB2-842D5DCB3A31}"/>
              </a:ext>
            </a:extLst>
          </p:cNvPr>
          <p:cNvPicPr>
            <a:picLocks noChangeAspect="1"/>
          </p:cNvPicPr>
          <p:nvPr/>
        </p:nvPicPr>
        <p:blipFill>
          <a:blip r:embed="rId28"/>
          <a:stretch>
            <a:fillRect/>
          </a:stretch>
        </p:blipFill>
        <p:spPr>
          <a:xfrm>
            <a:off x="4297363" y="3136900"/>
            <a:ext cx="581025" cy="641350"/>
          </a:xfrm>
          <a:prstGeom prst="rect">
            <a:avLst/>
          </a:prstGeom>
        </p:spPr>
      </p:pic>
      <p:pic>
        <p:nvPicPr>
          <p:cNvPr id="33" name="Picture 33" descr="A picture containing graphical user interface&#10;&#10;Description automatically generated">
            <a:extLst>
              <a:ext uri="{FF2B5EF4-FFF2-40B4-BE49-F238E27FC236}">
                <a16:creationId xmlns:a16="http://schemas.microsoft.com/office/drawing/2014/main" id="{29EF5A08-0864-334E-986D-57B5B17C87B2}"/>
              </a:ext>
            </a:extLst>
          </p:cNvPr>
          <p:cNvPicPr>
            <a:picLocks noChangeAspect="1"/>
          </p:cNvPicPr>
          <p:nvPr/>
        </p:nvPicPr>
        <p:blipFill>
          <a:blip r:embed="rId29"/>
          <a:stretch>
            <a:fillRect/>
          </a:stretch>
        </p:blipFill>
        <p:spPr>
          <a:xfrm>
            <a:off x="1231597" y="3777677"/>
            <a:ext cx="1483480" cy="364305"/>
          </a:xfrm>
          <a:prstGeom prst="rect">
            <a:avLst/>
          </a:prstGeom>
        </p:spPr>
      </p:pic>
      <p:pic>
        <p:nvPicPr>
          <p:cNvPr id="34" name="Picture 34" descr="Logo&#10;&#10;Description automatically generated">
            <a:extLst>
              <a:ext uri="{FF2B5EF4-FFF2-40B4-BE49-F238E27FC236}">
                <a16:creationId xmlns:a16="http://schemas.microsoft.com/office/drawing/2014/main" id="{7F41D144-38E2-C8E8-DA10-F503840E7FB0}"/>
              </a:ext>
            </a:extLst>
          </p:cNvPr>
          <p:cNvPicPr>
            <a:picLocks noChangeAspect="1"/>
          </p:cNvPicPr>
          <p:nvPr/>
        </p:nvPicPr>
        <p:blipFill>
          <a:blip r:embed="rId30"/>
          <a:stretch>
            <a:fillRect/>
          </a:stretch>
        </p:blipFill>
        <p:spPr>
          <a:xfrm>
            <a:off x="442913" y="4578350"/>
            <a:ext cx="1635125" cy="406400"/>
          </a:xfrm>
          <a:prstGeom prst="rect">
            <a:avLst/>
          </a:prstGeom>
        </p:spPr>
      </p:pic>
      <p:sp>
        <p:nvSpPr>
          <p:cNvPr id="38" name="TextBox 37">
            <a:extLst>
              <a:ext uri="{FF2B5EF4-FFF2-40B4-BE49-F238E27FC236}">
                <a16:creationId xmlns:a16="http://schemas.microsoft.com/office/drawing/2014/main" id="{10507886-F23F-4822-2378-8FD8F83094E8}"/>
              </a:ext>
            </a:extLst>
          </p:cNvPr>
          <p:cNvSpPr txBox="1"/>
          <p:nvPr/>
        </p:nvSpPr>
        <p:spPr>
          <a:xfrm>
            <a:off x="6921500" y="1187450"/>
            <a:ext cx="4914900" cy="535940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39" name="TextBox 38">
            <a:extLst>
              <a:ext uri="{FF2B5EF4-FFF2-40B4-BE49-F238E27FC236}">
                <a16:creationId xmlns:a16="http://schemas.microsoft.com/office/drawing/2014/main" id="{D9473506-DBCA-9498-3162-0BD0FDB18047}"/>
              </a:ext>
            </a:extLst>
          </p:cNvPr>
          <p:cNvSpPr txBox="1"/>
          <p:nvPr/>
        </p:nvSpPr>
        <p:spPr>
          <a:xfrm>
            <a:off x="431800" y="2623155"/>
            <a:ext cx="3619500" cy="37568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Arial"/>
              </a:rPr>
              <a:t>Examples of other collaborations:</a:t>
            </a:r>
            <a:endParaRPr lang="en-GB"/>
          </a:p>
        </p:txBody>
      </p:sp>
      <p:pic>
        <p:nvPicPr>
          <p:cNvPr id="43" name="Picture 43" descr="Icon&#10;&#10;Description automatically generated">
            <a:extLst>
              <a:ext uri="{FF2B5EF4-FFF2-40B4-BE49-F238E27FC236}">
                <a16:creationId xmlns:a16="http://schemas.microsoft.com/office/drawing/2014/main" id="{4376A3E5-6B92-22D8-8220-3E1D34F92EC4}"/>
              </a:ext>
            </a:extLst>
          </p:cNvPr>
          <p:cNvPicPr>
            <a:picLocks noChangeAspect="1"/>
          </p:cNvPicPr>
          <p:nvPr/>
        </p:nvPicPr>
        <p:blipFill>
          <a:blip r:embed="rId31"/>
          <a:stretch>
            <a:fillRect/>
          </a:stretch>
        </p:blipFill>
        <p:spPr>
          <a:xfrm>
            <a:off x="1930400" y="3074988"/>
            <a:ext cx="666750" cy="676275"/>
          </a:xfrm>
          <a:prstGeom prst="rect">
            <a:avLst/>
          </a:prstGeom>
        </p:spPr>
      </p:pic>
      <p:cxnSp>
        <p:nvCxnSpPr>
          <p:cNvPr id="44" name="Straight Arrow Connector 43">
            <a:extLst>
              <a:ext uri="{FF2B5EF4-FFF2-40B4-BE49-F238E27FC236}">
                <a16:creationId xmlns:a16="http://schemas.microsoft.com/office/drawing/2014/main" id="{73F68686-DD7C-D56D-608B-CF3C53C6660F}"/>
              </a:ext>
            </a:extLst>
          </p:cNvPr>
          <p:cNvCxnSpPr/>
          <p:nvPr/>
        </p:nvCxnSpPr>
        <p:spPr>
          <a:xfrm>
            <a:off x="5800725" y="1768475"/>
            <a:ext cx="11176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5">
            <a:extLst>
              <a:ext uri="{FF2B5EF4-FFF2-40B4-BE49-F238E27FC236}">
                <a16:creationId xmlns:a16="http://schemas.microsoft.com/office/drawing/2014/main" id="{6B0192F8-5640-C7C3-62BC-96810C7F0786}"/>
              </a:ext>
            </a:extLst>
          </p:cNvPr>
          <p:cNvPicPr>
            <a:picLocks noChangeAspect="1"/>
          </p:cNvPicPr>
          <p:nvPr/>
        </p:nvPicPr>
        <p:blipFill>
          <a:blip r:embed="rId32"/>
          <a:stretch>
            <a:fillRect/>
          </a:stretch>
        </p:blipFill>
        <p:spPr>
          <a:xfrm>
            <a:off x="2039938" y="4652963"/>
            <a:ext cx="1501775" cy="263525"/>
          </a:xfrm>
          <a:prstGeom prst="rect">
            <a:avLst/>
          </a:prstGeom>
        </p:spPr>
      </p:pic>
      <p:pic>
        <p:nvPicPr>
          <p:cNvPr id="47" name="Picture 47" descr="A picture containing text, clipart&#10;&#10;Description automatically generated">
            <a:extLst>
              <a:ext uri="{FF2B5EF4-FFF2-40B4-BE49-F238E27FC236}">
                <a16:creationId xmlns:a16="http://schemas.microsoft.com/office/drawing/2014/main" id="{85437B31-3863-64BA-6DD5-AD61477AF096}"/>
              </a:ext>
            </a:extLst>
          </p:cNvPr>
          <p:cNvPicPr>
            <a:picLocks noChangeAspect="1"/>
          </p:cNvPicPr>
          <p:nvPr/>
        </p:nvPicPr>
        <p:blipFill>
          <a:blip r:embed="rId33"/>
          <a:stretch>
            <a:fillRect/>
          </a:stretch>
        </p:blipFill>
        <p:spPr>
          <a:xfrm>
            <a:off x="3716338" y="4595813"/>
            <a:ext cx="701675" cy="314325"/>
          </a:xfrm>
          <a:prstGeom prst="rect">
            <a:avLst/>
          </a:prstGeom>
        </p:spPr>
      </p:pic>
      <p:pic>
        <p:nvPicPr>
          <p:cNvPr id="21" name="Picture 26" descr="Logo, company name&#10;&#10;Description automatically generated">
            <a:extLst>
              <a:ext uri="{FF2B5EF4-FFF2-40B4-BE49-F238E27FC236}">
                <a16:creationId xmlns:a16="http://schemas.microsoft.com/office/drawing/2014/main" id="{7C40C053-F345-672F-140D-FFB11BF86E2F}"/>
              </a:ext>
            </a:extLst>
          </p:cNvPr>
          <p:cNvPicPr>
            <a:picLocks noChangeAspect="1"/>
          </p:cNvPicPr>
          <p:nvPr/>
        </p:nvPicPr>
        <p:blipFill>
          <a:blip r:embed="rId34"/>
          <a:stretch>
            <a:fillRect/>
          </a:stretch>
        </p:blipFill>
        <p:spPr>
          <a:xfrm>
            <a:off x="4530876" y="4597713"/>
            <a:ext cx="771677" cy="462621"/>
          </a:xfrm>
          <a:prstGeom prst="rect">
            <a:avLst/>
          </a:prstGeom>
          <a:ln w="6350">
            <a:solidFill>
              <a:schemeClr val="bg1">
                <a:lumMod val="75000"/>
              </a:schemeClr>
            </a:solidFill>
            <a:prstDash val="solid"/>
          </a:ln>
        </p:spPr>
      </p:pic>
      <p:pic>
        <p:nvPicPr>
          <p:cNvPr id="27" name="Picture 27" descr="Graphical user interface, text&#10;&#10;Description automatically generated">
            <a:extLst>
              <a:ext uri="{FF2B5EF4-FFF2-40B4-BE49-F238E27FC236}">
                <a16:creationId xmlns:a16="http://schemas.microsoft.com/office/drawing/2014/main" id="{ADC31BEF-8E0A-72C5-ABDB-0EB02477BA2A}"/>
              </a:ext>
            </a:extLst>
          </p:cNvPr>
          <p:cNvPicPr>
            <a:picLocks noChangeAspect="1"/>
          </p:cNvPicPr>
          <p:nvPr/>
        </p:nvPicPr>
        <p:blipFill>
          <a:blip r:embed="rId35"/>
          <a:stretch>
            <a:fillRect/>
          </a:stretch>
        </p:blipFill>
        <p:spPr>
          <a:xfrm>
            <a:off x="1400024" y="5336041"/>
            <a:ext cx="949477" cy="437394"/>
          </a:xfrm>
          <a:prstGeom prst="rect">
            <a:avLst/>
          </a:prstGeom>
        </p:spPr>
      </p:pic>
      <p:pic>
        <p:nvPicPr>
          <p:cNvPr id="35" name="Picture 35" descr="A picture containing logo&#10;&#10;Description automatically generated">
            <a:extLst>
              <a:ext uri="{FF2B5EF4-FFF2-40B4-BE49-F238E27FC236}">
                <a16:creationId xmlns:a16="http://schemas.microsoft.com/office/drawing/2014/main" id="{7B47D524-8F38-F61E-5EE4-35293D3A1AC6}"/>
              </a:ext>
            </a:extLst>
          </p:cNvPr>
          <p:cNvPicPr>
            <a:picLocks noChangeAspect="1"/>
          </p:cNvPicPr>
          <p:nvPr/>
        </p:nvPicPr>
        <p:blipFill>
          <a:blip r:embed="rId36"/>
          <a:stretch>
            <a:fillRect/>
          </a:stretch>
        </p:blipFill>
        <p:spPr>
          <a:xfrm>
            <a:off x="2504924" y="5335980"/>
            <a:ext cx="1890486" cy="171422"/>
          </a:xfrm>
          <a:prstGeom prst="rect">
            <a:avLst/>
          </a:prstGeom>
        </p:spPr>
      </p:pic>
      <p:pic>
        <p:nvPicPr>
          <p:cNvPr id="36" name="Picture 36" descr="Logo, company name&#10;&#10;Description automatically generated">
            <a:extLst>
              <a:ext uri="{FF2B5EF4-FFF2-40B4-BE49-F238E27FC236}">
                <a16:creationId xmlns:a16="http://schemas.microsoft.com/office/drawing/2014/main" id="{E15CEBDA-599E-97A4-F4E4-3FDA5F005A30}"/>
              </a:ext>
            </a:extLst>
          </p:cNvPr>
          <p:cNvPicPr>
            <a:picLocks noChangeAspect="1"/>
          </p:cNvPicPr>
          <p:nvPr/>
        </p:nvPicPr>
        <p:blipFill>
          <a:blip r:embed="rId37"/>
          <a:stretch>
            <a:fillRect/>
          </a:stretch>
        </p:blipFill>
        <p:spPr>
          <a:xfrm>
            <a:off x="4990495" y="3200831"/>
            <a:ext cx="1618343" cy="341433"/>
          </a:xfrm>
          <a:prstGeom prst="rect">
            <a:avLst/>
          </a:prstGeom>
        </p:spPr>
      </p:pic>
      <p:pic>
        <p:nvPicPr>
          <p:cNvPr id="37" name="Picture 39" descr="Icon&#10;&#10;Description automatically generated">
            <a:extLst>
              <a:ext uri="{FF2B5EF4-FFF2-40B4-BE49-F238E27FC236}">
                <a16:creationId xmlns:a16="http://schemas.microsoft.com/office/drawing/2014/main" id="{587822E9-16B8-FACF-F3E9-930F48798A9C}"/>
              </a:ext>
            </a:extLst>
          </p:cNvPr>
          <p:cNvPicPr>
            <a:picLocks noChangeAspect="1"/>
          </p:cNvPicPr>
          <p:nvPr/>
        </p:nvPicPr>
        <p:blipFill>
          <a:blip r:embed="rId38"/>
          <a:stretch>
            <a:fillRect/>
          </a:stretch>
        </p:blipFill>
        <p:spPr>
          <a:xfrm>
            <a:off x="3248781" y="5583512"/>
            <a:ext cx="1703010" cy="184357"/>
          </a:xfrm>
          <a:prstGeom prst="rect">
            <a:avLst/>
          </a:prstGeom>
        </p:spPr>
      </p:pic>
      <p:pic>
        <p:nvPicPr>
          <p:cNvPr id="40" name="Picture 40" descr="Text&#10;&#10;Description automatically generated">
            <a:extLst>
              <a:ext uri="{FF2B5EF4-FFF2-40B4-BE49-F238E27FC236}">
                <a16:creationId xmlns:a16="http://schemas.microsoft.com/office/drawing/2014/main" id="{BF757ACE-4563-D65E-55F8-61A57F9B6B13}"/>
              </a:ext>
            </a:extLst>
          </p:cNvPr>
          <p:cNvPicPr>
            <a:picLocks noChangeAspect="1"/>
          </p:cNvPicPr>
          <p:nvPr/>
        </p:nvPicPr>
        <p:blipFill>
          <a:blip r:embed="rId39"/>
          <a:stretch>
            <a:fillRect/>
          </a:stretch>
        </p:blipFill>
        <p:spPr>
          <a:xfrm>
            <a:off x="4989664" y="3626530"/>
            <a:ext cx="948721" cy="409274"/>
          </a:xfrm>
          <a:prstGeom prst="rect">
            <a:avLst/>
          </a:prstGeom>
        </p:spPr>
      </p:pic>
    </p:spTree>
    <p:extLst>
      <p:ext uri="{BB962C8B-B14F-4D97-AF65-F5344CB8AC3E}">
        <p14:creationId xmlns:p14="http://schemas.microsoft.com/office/powerpoint/2010/main" val="110558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0C0B-7778-529E-875C-129A6FB7A29A}"/>
              </a:ext>
            </a:extLst>
          </p:cNvPr>
          <p:cNvSpPr>
            <a:spLocks noGrp="1"/>
          </p:cNvSpPr>
          <p:nvPr>
            <p:ph type="title"/>
          </p:nvPr>
        </p:nvSpPr>
        <p:spPr/>
        <p:txBody>
          <a:bodyPr/>
          <a:lstStyle/>
          <a:p>
            <a:r>
              <a:rPr lang="en-GB" dirty="0">
                <a:solidFill>
                  <a:schemeClr val="tx2"/>
                </a:solidFill>
                <a:latin typeface="Arial"/>
                <a:cs typeface="Arial"/>
              </a:rPr>
              <a:t>Overview</a:t>
            </a:r>
            <a:endParaRPr lang="en-US" dirty="0"/>
          </a:p>
        </p:txBody>
      </p:sp>
      <p:sp>
        <p:nvSpPr>
          <p:cNvPr id="3" name="Text Placeholder 2">
            <a:extLst>
              <a:ext uri="{FF2B5EF4-FFF2-40B4-BE49-F238E27FC236}">
                <a16:creationId xmlns:a16="http://schemas.microsoft.com/office/drawing/2014/main" id="{C6652999-C6CB-C01C-5A2C-AB084420BCDA}"/>
              </a:ext>
            </a:extLst>
          </p:cNvPr>
          <p:cNvSpPr>
            <a:spLocks noGrp="1"/>
          </p:cNvSpPr>
          <p:nvPr>
            <p:ph type="body" sz="quarter" idx="13"/>
          </p:nvPr>
        </p:nvSpPr>
        <p:spPr>
          <a:xfrm>
            <a:off x="638078" y="1421939"/>
            <a:ext cx="11424382" cy="5123103"/>
          </a:xfrm>
        </p:spPr>
        <p:txBody>
          <a:bodyPr vert="horz" lIns="91440" tIns="45720" rIns="91440" bIns="45720" rtlCol="0" anchor="t">
            <a:noAutofit/>
          </a:bodyPr>
          <a:lstStyle/>
          <a:p>
            <a:r>
              <a:rPr lang="en-GB" sz="2800" dirty="0">
                <a:latin typeface="Arial"/>
                <a:cs typeface="Arial"/>
              </a:rPr>
              <a:t>The UK Data Service training programme</a:t>
            </a:r>
            <a:endParaRPr lang="en-GB" sz="2800" dirty="0"/>
          </a:p>
          <a:p>
            <a:endParaRPr lang="en-GB" sz="2800" dirty="0">
              <a:latin typeface="Arial"/>
              <a:cs typeface="Arial"/>
            </a:endParaRPr>
          </a:p>
          <a:p>
            <a:r>
              <a:rPr lang="en-GB" sz="2800" dirty="0">
                <a:latin typeface="Arial"/>
                <a:cs typeface="Arial"/>
              </a:rPr>
              <a:t>Interesting and relevant projects:</a:t>
            </a:r>
            <a:endParaRPr lang="en-GB" sz="2800" dirty="0"/>
          </a:p>
          <a:p>
            <a:pPr lvl="1">
              <a:buFont typeface="Courier New" panose="020B0604020202020204" pitchFamily="34" charset="0"/>
              <a:buChar char="o"/>
            </a:pPr>
            <a:r>
              <a:rPr lang="en-GB" sz="2800" dirty="0">
                <a:latin typeface="Arial"/>
                <a:cs typeface="Arial"/>
              </a:rPr>
              <a:t> Resources for Higher Education teaching  </a:t>
            </a:r>
          </a:p>
          <a:p>
            <a:pPr lvl="1">
              <a:buFont typeface="Courier New" panose="020B0604020202020204" pitchFamily="34" charset="0"/>
              <a:buChar char="o"/>
            </a:pPr>
            <a:r>
              <a:rPr lang="en-GB" sz="2800" dirty="0">
                <a:latin typeface="Arial"/>
                <a:cs typeface="Arial"/>
              </a:rPr>
              <a:t> Pilot asynchronous training for 3 Doctoral Training Partnerships</a:t>
            </a:r>
            <a:endParaRPr lang="en-GB" sz="2800" dirty="0">
              <a:solidFill>
                <a:srgbClr val="000000"/>
              </a:solidFill>
              <a:latin typeface="Arial"/>
              <a:cs typeface="Arial"/>
            </a:endParaRPr>
          </a:p>
          <a:p>
            <a:pPr lvl="1">
              <a:buFont typeface="Courier New" panose="020B0604020202020204" pitchFamily="34" charset="0"/>
              <a:buChar char="o"/>
            </a:pPr>
            <a:r>
              <a:rPr lang="en-GB" sz="2800" dirty="0">
                <a:latin typeface="Arial"/>
                <a:cs typeface="Arial"/>
              </a:rPr>
              <a:t> Results of qualitative research with students</a:t>
            </a:r>
            <a:endParaRPr lang="en-GB" sz="2800" dirty="0"/>
          </a:p>
          <a:p>
            <a:pPr lvl="1">
              <a:buFont typeface="Courier New" panose="020B0604020202020204" pitchFamily="34" charset="0"/>
              <a:buChar char="o"/>
            </a:pPr>
            <a:r>
              <a:rPr lang="en-GB" sz="2800" dirty="0">
                <a:latin typeface="Arial"/>
                <a:cs typeface="Arial"/>
              </a:rPr>
              <a:t> Development of a data skills framework for quantitative data skills</a:t>
            </a:r>
          </a:p>
          <a:p>
            <a:endParaRPr lang="en-GB" sz="2800" dirty="0"/>
          </a:p>
          <a:p>
            <a:endParaRPr lang="en-GB" sz="3000" dirty="0"/>
          </a:p>
          <a:p>
            <a:endParaRPr lang="en-GB" sz="2600" dirty="0"/>
          </a:p>
        </p:txBody>
      </p:sp>
      <p:sp>
        <p:nvSpPr>
          <p:cNvPr id="4" name="Slide Number Placeholder 3">
            <a:extLst>
              <a:ext uri="{FF2B5EF4-FFF2-40B4-BE49-F238E27FC236}">
                <a16:creationId xmlns:a16="http://schemas.microsoft.com/office/drawing/2014/main" id="{01074C99-9512-EFB3-6047-12D2952422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6687C5-7511-7743-B429-3BDBE272F28B}" type="slidenum">
              <a:rPr kumimoji="0" lang="en-US" sz="1200" b="0" i="0" u="none" strike="noStrike" kern="1200" cap="none" spc="0" normalizeH="0" baseline="0" noProof="0" smtClean="0">
                <a:ln>
                  <a:noFill/>
                </a:ln>
                <a:solidFill>
                  <a:srgbClr val="632E62">
                    <a:lumMod val="75000"/>
                    <a:lumOff val="2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632E62">
                  <a:lumMod val="75000"/>
                  <a:lumOff val="25000"/>
                </a:srgbClr>
              </a:solidFill>
              <a:effectLst/>
              <a:uLnTx/>
              <a:uFillTx/>
              <a:latin typeface="Arial"/>
              <a:ea typeface="+mn-ea"/>
              <a:cs typeface="+mn-cs"/>
            </a:endParaRPr>
          </a:p>
        </p:txBody>
      </p:sp>
    </p:spTree>
    <p:extLst>
      <p:ext uri="{BB962C8B-B14F-4D97-AF65-F5344CB8AC3E}">
        <p14:creationId xmlns:p14="http://schemas.microsoft.com/office/powerpoint/2010/main" val="4026042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0C0B-7778-529E-875C-129A6FB7A29A}"/>
              </a:ext>
            </a:extLst>
          </p:cNvPr>
          <p:cNvSpPr>
            <a:spLocks noGrp="1"/>
          </p:cNvSpPr>
          <p:nvPr>
            <p:ph type="title"/>
          </p:nvPr>
        </p:nvSpPr>
        <p:spPr/>
        <p:txBody>
          <a:bodyPr/>
          <a:lstStyle/>
          <a:p>
            <a:r>
              <a:rPr lang="en-GB" dirty="0">
                <a:solidFill>
                  <a:schemeClr val="tx2"/>
                </a:solidFill>
              </a:rPr>
              <a:t>UK Data Service</a:t>
            </a:r>
          </a:p>
        </p:txBody>
      </p:sp>
      <p:sp>
        <p:nvSpPr>
          <p:cNvPr id="3" name="Text Placeholder 2">
            <a:extLst>
              <a:ext uri="{FF2B5EF4-FFF2-40B4-BE49-F238E27FC236}">
                <a16:creationId xmlns:a16="http://schemas.microsoft.com/office/drawing/2014/main" id="{C6652999-C6CB-C01C-5A2C-AB084420BCDA}"/>
              </a:ext>
            </a:extLst>
          </p:cNvPr>
          <p:cNvSpPr>
            <a:spLocks noGrp="1"/>
          </p:cNvSpPr>
          <p:nvPr>
            <p:ph type="body" sz="quarter" idx="13"/>
          </p:nvPr>
        </p:nvSpPr>
        <p:spPr>
          <a:xfrm>
            <a:off x="638078" y="1421939"/>
            <a:ext cx="11287222" cy="5123103"/>
          </a:xfrm>
        </p:spPr>
        <p:txBody>
          <a:bodyPr vert="horz" lIns="91440" tIns="45720" rIns="91440" bIns="45720" rtlCol="0" anchor="t">
            <a:normAutofit fontScale="92500"/>
          </a:bodyPr>
          <a:lstStyle/>
          <a:p>
            <a:r>
              <a:rPr lang="en-GB" sz="2600" dirty="0">
                <a:latin typeface="Arial"/>
                <a:cs typeface="Arial"/>
              </a:rPr>
              <a:t>Funded by Economic and Social Research Council </a:t>
            </a:r>
            <a:endParaRPr lang="en-US" sz="2600" dirty="0"/>
          </a:p>
          <a:p>
            <a:r>
              <a:rPr lang="en-GB" sz="2600" dirty="0">
                <a:latin typeface="Arial"/>
                <a:cs typeface="Arial"/>
              </a:rPr>
              <a:t>Largest repository of social science research data in UK</a:t>
            </a:r>
            <a:endParaRPr lang="en-GB" sz="2600" dirty="0"/>
          </a:p>
          <a:p>
            <a:r>
              <a:rPr lang="en-GB" sz="2600" dirty="0">
                <a:latin typeface="Arial"/>
                <a:cs typeface="Arial"/>
              </a:rPr>
              <a:t>Provides access to data: survey microdata, UK census data, longitudinal data </a:t>
            </a:r>
          </a:p>
          <a:p>
            <a:r>
              <a:rPr lang="en-GB" sz="2600" dirty="0">
                <a:latin typeface="Arial"/>
                <a:cs typeface="Arial"/>
              </a:rPr>
              <a:t>Delivered by 5 partners: Universities of Essex, Manchester, Edinburgh, UCL &amp; JISC.</a:t>
            </a:r>
          </a:p>
          <a:p>
            <a:r>
              <a:rPr lang="en-GB" sz="2600" dirty="0">
                <a:latin typeface="Arial"/>
                <a:cs typeface="Arial"/>
              </a:rPr>
              <a:t>2024-2030 – new grant </a:t>
            </a:r>
            <a:endParaRPr lang="en-GB" sz="2600" dirty="0">
              <a:solidFill>
                <a:schemeClr val="tx1"/>
              </a:solidFill>
              <a:latin typeface="Arial"/>
              <a:cs typeface="Arial"/>
            </a:endParaRPr>
          </a:p>
          <a:p>
            <a:pPr marL="0" indent="0">
              <a:buNone/>
            </a:pPr>
            <a:endParaRPr lang="en-GB" sz="2600" dirty="0">
              <a:latin typeface="Arial"/>
              <a:cs typeface="Arial"/>
            </a:endParaRPr>
          </a:p>
          <a:p>
            <a:pPr marL="0" indent="0">
              <a:buNone/>
            </a:pPr>
            <a:r>
              <a:rPr lang="en-GB" sz="2600" dirty="0">
                <a:latin typeface="Arial"/>
                <a:cs typeface="Arial"/>
              </a:rPr>
              <a:t>Training remit:</a:t>
            </a:r>
          </a:p>
          <a:p>
            <a:r>
              <a:rPr lang="en-GB" sz="2600" dirty="0">
                <a:latin typeface="Arial"/>
                <a:cs typeface="Arial"/>
              </a:rPr>
              <a:t>Mostly remote training via online events and asynchronous online learning resources</a:t>
            </a:r>
          </a:p>
          <a:p>
            <a:r>
              <a:rPr lang="en-GB" sz="2600" dirty="0">
                <a:latin typeface="Arial"/>
                <a:cs typeface="Arial"/>
              </a:rPr>
              <a:t>Audience - anyone - students, researchers, HE teaching staff, non-academics</a:t>
            </a:r>
            <a:endParaRPr lang="en-GB" sz="2600" dirty="0"/>
          </a:p>
        </p:txBody>
      </p:sp>
      <p:sp>
        <p:nvSpPr>
          <p:cNvPr id="4" name="Slide Number Placeholder 3">
            <a:extLst>
              <a:ext uri="{FF2B5EF4-FFF2-40B4-BE49-F238E27FC236}">
                <a16:creationId xmlns:a16="http://schemas.microsoft.com/office/drawing/2014/main" id="{01074C99-9512-EFB3-6047-12D2952422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6687C5-7511-7743-B429-3BDBE272F28B}" type="slidenum">
              <a:rPr kumimoji="0" lang="en-US" sz="1200" b="0" i="0" u="none" strike="noStrike" kern="1200" cap="none" spc="0" normalizeH="0" baseline="0" noProof="0" smtClean="0">
                <a:ln>
                  <a:noFill/>
                </a:ln>
                <a:solidFill>
                  <a:srgbClr val="632E62">
                    <a:lumMod val="75000"/>
                    <a:lumOff val="2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632E62">
                  <a:lumMod val="75000"/>
                  <a:lumOff val="25000"/>
                </a:srgbClr>
              </a:solidFill>
              <a:effectLst/>
              <a:uLnTx/>
              <a:uFillTx/>
              <a:latin typeface="Arial"/>
              <a:ea typeface="+mn-ea"/>
              <a:cs typeface="+mn-cs"/>
            </a:endParaRPr>
          </a:p>
        </p:txBody>
      </p:sp>
    </p:spTree>
    <p:extLst>
      <p:ext uri="{BB962C8B-B14F-4D97-AF65-F5344CB8AC3E}">
        <p14:creationId xmlns:p14="http://schemas.microsoft.com/office/powerpoint/2010/main" val="269226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337084"/>
            <a:ext cx="10674531" cy="548819"/>
          </a:xfrm>
        </p:spPr>
        <p:txBody>
          <a:bodyPr/>
          <a:lstStyle/>
          <a:p>
            <a:pPr algn="ctr"/>
            <a:r>
              <a:rPr lang="en-GB" sz="3200" dirty="0">
                <a:solidFill>
                  <a:srgbClr val="7030A0"/>
                </a:solidFill>
                <a:latin typeface="Arial"/>
                <a:cs typeface="Arial"/>
              </a:rPr>
              <a:t>UK Data Service: training topics</a:t>
            </a:r>
            <a:endParaRPr lang="en-GB" sz="3200" dirty="0">
              <a:solidFill>
                <a:srgbClr val="7030A0"/>
              </a:solidFill>
            </a:endParaRPr>
          </a:p>
        </p:txBody>
      </p:sp>
      <p:graphicFrame>
        <p:nvGraphicFramePr>
          <p:cNvPr id="5" name="Table Placeholder 4"/>
          <p:cNvGraphicFramePr>
            <a:graphicFrameLocks noGrp="1"/>
          </p:cNvGraphicFramePr>
          <p:nvPr>
            <p:ph type="tbl" sz="quarter" idx="13"/>
            <p:extLst>
              <p:ext uri="{D42A27DB-BD31-4B8C-83A1-F6EECF244321}">
                <p14:modId xmlns:p14="http://schemas.microsoft.com/office/powerpoint/2010/main" val="3720768149"/>
              </p:ext>
            </p:extLst>
          </p:nvPr>
        </p:nvGraphicFramePr>
        <p:xfrm>
          <a:off x="461620" y="1248678"/>
          <a:ext cx="10927182" cy="5870291"/>
        </p:xfrm>
        <a:graphic>
          <a:graphicData uri="http://schemas.openxmlformats.org/drawingml/2006/table">
            <a:tbl>
              <a:tblPr firstRow="1" bandRow="1">
                <a:tableStyleId>{5C22544A-7EE6-4342-B048-85BDC9FD1C3A}</a:tableStyleId>
              </a:tblPr>
              <a:tblGrid>
                <a:gridCol w="3642394">
                  <a:extLst>
                    <a:ext uri="{9D8B030D-6E8A-4147-A177-3AD203B41FA5}">
                      <a16:colId xmlns:a16="http://schemas.microsoft.com/office/drawing/2014/main" val="1564072397"/>
                    </a:ext>
                  </a:extLst>
                </a:gridCol>
                <a:gridCol w="3642394">
                  <a:extLst>
                    <a:ext uri="{9D8B030D-6E8A-4147-A177-3AD203B41FA5}">
                      <a16:colId xmlns:a16="http://schemas.microsoft.com/office/drawing/2014/main" val="3588655335"/>
                    </a:ext>
                  </a:extLst>
                </a:gridCol>
                <a:gridCol w="3642394">
                  <a:extLst>
                    <a:ext uri="{9D8B030D-6E8A-4147-A177-3AD203B41FA5}">
                      <a16:colId xmlns:a16="http://schemas.microsoft.com/office/drawing/2014/main" val="2796102161"/>
                    </a:ext>
                  </a:extLst>
                </a:gridCol>
              </a:tblGrid>
              <a:tr h="624953">
                <a:tc>
                  <a:txBody>
                    <a:bodyPr/>
                    <a:lstStyle/>
                    <a:p>
                      <a:r>
                        <a:rPr lang="en-GB"/>
                        <a:t>Research Data Management</a:t>
                      </a:r>
                    </a:p>
                  </a:txBody>
                  <a:tcPr/>
                </a:tc>
                <a:tc>
                  <a:txBody>
                    <a:bodyPr/>
                    <a:lstStyle/>
                    <a:p>
                      <a:pPr marL="0" indent="0">
                        <a:buFontTx/>
                        <a:buNone/>
                      </a:pPr>
                      <a:r>
                        <a:rPr lang="en-GB"/>
                        <a:t>Finding and Accessing Data from the UK Data Service</a:t>
                      </a:r>
                    </a:p>
                  </a:txBody>
                  <a:tcPr/>
                </a:tc>
                <a:tc>
                  <a:txBody>
                    <a:bodyPr/>
                    <a:lstStyle/>
                    <a:p>
                      <a:pPr marL="0" indent="0">
                        <a:buFontTx/>
                        <a:buNone/>
                      </a:pPr>
                      <a:r>
                        <a:rPr lang="en-GB" dirty="0"/>
                        <a:t>Using data (foundational skills)</a:t>
                      </a:r>
                    </a:p>
                  </a:txBody>
                  <a:tcPr/>
                </a:tc>
                <a:extLst>
                  <a:ext uri="{0D108BD9-81ED-4DB2-BD59-A6C34878D82A}">
                    <a16:rowId xmlns:a16="http://schemas.microsoft.com/office/drawing/2014/main" val="380588135"/>
                  </a:ext>
                </a:extLst>
              </a:tr>
              <a:tr h="3124766">
                <a:tc>
                  <a:txBody>
                    <a:bodyPr/>
                    <a:lstStyle/>
                    <a:p>
                      <a:pPr marL="285750" lvl="0" indent="-285750" rtl="0">
                        <a:buFont typeface="Arial" panose="020B0604020202020204" pitchFamily="34" charset="0"/>
                        <a:buChar char="•"/>
                      </a:pPr>
                      <a:r>
                        <a:rPr lang="en-GB" sz="1700"/>
                        <a:t>Data management planning: sharing, archiving and preserving data</a:t>
                      </a:r>
                    </a:p>
                    <a:p>
                      <a:pPr marL="285750" lvl="0" indent="-285750" rtl="0">
                        <a:buFont typeface="Arial" panose="020B0604020202020204" pitchFamily="34" charset="0"/>
                        <a:buChar char="•"/>
                      </a:pPr>
                      <a:r>
                        <a:rPr lang="en-GB" sz="1700"/>
                        <a:t>Anonymisation and licence/access frameworks</a:t>
                      </a:r>
                    </a:p>
                    <a:p>
                      <a:pPr marL="285750" lvl="0" indent="-285750" rtl="0">
                        <a:buFont typeface="Arial" panose="020B0604020202020204" pitchFamily="34" charset="0"/>
                        <a:buChar char="•"/>
                      </a:pPr>
                      <a:r>
                        <a:rPr lang="en-GB" sz="1700"/>
                        <a:t>Documentation and metadata standards</a:t>
                      </a:r>
                    </a:p>
                    <a:p>
                      <a:pPr marL="285750" lvl="0" indent="-285750" rtl="0">
                        <a:buFont typeface="Arial" panose="020B0604020202020204" pitchFamily="34" charset="0"/>
                        <a:buChar char="•"/>
                      </a:pPr>
                      <a:r>
                        <a:rPr lang="en-GB" sz="1700"/>
                        <a:t>Ethical and legal considerations</a:t>
                      </a:r>
                    </a:p>
                  </a:txBody>
                  <a:tcPr/>
                </a:tc>
                <a:tc>
                  <a:txBody>
                    <a:bodyPr/>
                    <a:lstStyle/>
                    <a:p>
                      <a:pPr marL="285750" lvl="0" indent="-285750" rtl="0">
                        <a:buFont typeface="Arial" panose="020B0604020202020204" pitchFamily="34" charset="0"/>
                        <a:buChar char="•"/>
                      </a:pPr>
                      <a:r>
                        <a:rPr lang="en-GB" sz="1700"/>
                        <a:t>Data discovery</a:t>
                      </a:r>
                    </a:p>
                    <a:p>
                      <a:pPr marL="285750" lvl="0" indent="-285750" rtl="0">
                        <a:buFont typeface="Arial" panose="020B0604020202020204" pitchFamily="34" charset="0"/>
                        <a:buChar char="•"/>
                      </a:pPr>
                      <a:r>
                        <a:rPr lang="en-GB" sz="1700"/>
                        <a:t>How to access data</a:t>
                      </a:r>
                    </a:p>
                    <a:p>
                      <a:pPr marL="285750" lvl="0" indent="-285750">
                        <a:buFont typeface="Arial" panose="020B0604020202020204" pitchFamily="34" charset="0"/>
                        <a:buChar char="•"/>
                      </a:pPr>
                      <a:r>
                        <a:rPr lang="en-GB" sz="1700"/>
                        <a:t>Safe Researcher Training for the most confidential data </a:t>
                      </a:r>
                    </a:p>
                    <a:p>
                      <a:pPr marL="285750" indent="-285750">
                        <a:buFont typeface="Arial" panose="020B0604020202020204" pitchFamily="34" charset="0"/>
                        <a:buChar char="•"/>
                      </a:pPr>
                      <a:endParaRPr lang="en-GB"/>
                    </a:p>
                  </a:txBody>
                  <a:tcPr/>
                </a:tc>
                <a:tc>
                  <a:txBody>
                    <a:bodyPr/>
                    <a:lstStyle/>
                    <a:p>
                      <a:pPr marL="285750" lvl="0" indent="-285750">
                        <a:buClr>
                          <a:srgbClr val="000000"/>
                        </a:buClr>
                        <a:buFont typeface="Arial,Sans-Serif" panose="020B0604020202020204" pitchFamily="34" charset="0"/>
                        <a:buChar char="•"/>
                      </a:pPr>
                      <a:r>
                        <a:rPr lang="en-US" sz="1700" b="0" i="0" u="none" strike="noStrike" noProof="0">
                          <a:solidFill>
                            <a:schemeClr val="tx1"/>
                          </a:solidFill>
                          <a:latin typeface="Arial"/>
                        </a:rPr>
                        <a:t>Introductions to data we hold: </a:t>
                      </a:r>
                    </a:p>
                    <a:p>
                      <a:pPr marL="571500" lvl="1" indent="-114300">
                        <a:buClr>
                          <a:srgbClr val="000000"/>
                        </a:buClr>
                        <a:buFont typeface="Arial,Sans-Serif" panose="020B0604020202020204" pitchFamily="34" charset="0"/>
                        <a:buChar char="•"/>
                      </a:pPr>
                      <a:r>
                        <a:rPr lang="en-GB" sz="1700" b="0" i="0" u="none" strike="noStrike" noProof="0">
                          <a:latin typeface="Arial"/>
                        </a:rPr>
                        <a:t>Datasets </a:t>
                      </a:r>
                      <a:r>
                        <a:rPr lang="en-GB" sz="1700" b="0" i="0" u="none" strike="noStrike" noProof="0" err="1">
                          <a:latin typeface="Arial"/>
                        </a:rPr>
                        <a:t>e.g</a:t>
                      </a:r>
                      <a:r>
                        <a:rPr lang="en-GB" sz="1700" b="0" i="0" u="none" strike="noStrike" noProof="0">
                          <a:latin typeface="Arial"/>
                        </a:rPr>
                        <a:t> Census, LFS</a:t>
                      </a:r>
                    </a:p>
                    <a:p>
                      <a:pPr marL="571500" lvl="1" indent="-114300">
                        <a:buClr>
                          <a:srgbClr val="000000"/>
                        </a:buClr>
                        <a:buFont typeface="Arial,Sans-Serif" panose="020B0604020202020204" pitchFamily="34" charset="0"/>
                        <a:buChar char="•"/>
                      </a:pPr>
                      <a:r>
                        <a:rPr lang="en-GB" sz="1700" b="0" i="0" u="none" strike="noStrike" noProof="0">
                          <a:latin typeface="Arial"/>
                        </a:rPr>
                        <a:t>Data types </a:t>
                      </a:r>
                      <a:r>
                        <a:rPr lang="en-GB" sz="1700" b="0" i="0" u="none" strike="noStrike" noProof="0" err="1">
                          <a:latin typeface="Arial"/>
                        </a:rPr>
                        <a:t>e.g</a:t>
                      </a:r>
                      <a:r>
                        <a:rPr lang="en-GB" sz="1700" b="0" i="0" u="none" strike="noStrike" noProof="0">
                          <a:latin typeface="Arial"/>
                        </a:rPr>
                        <a:t> Surveys</a:t>
                      </a:r>
                    </a:p>
                    <a:p>
                      <a:pPr marL="571500" lvl="1" indent="-114300">
                        <a:buClr>
                          <a:srgbClr val="000000"/>
                        </a:buClr>
                        <a:buFont typeface="Arial,Sans-Serif" panose="020B0604020202020204" pitchFamily="34" charset="0"/>
                        <a:buChar char="•"/>
                      </a:pPr>
                      <a:r>
                        <a:rPr lang="en-GB" sz="1700" b="0" i="0" u="none" strike="noStrike" noProof="0">
                          <a:latin typeface="Arial"/>
                        </a:rPr>
                        <a:t>Substantive themes </a:t>
                      </a:r>
                      <a:r>
                        <a:rPr lang="en-GB" sz="1700" b="0" i="0" u="none" strike="noStrike" noProof="0" err="1">
                          <a:latin typeface="Arial"/>
                        </a:rPr>
                        <a:t>e.g</a:t>
                      </a:r>
                      <a:r>
                        <a:rPr lang="en-GB" sz="1700" b="0" i="0" u="none" strike="noStrike" noProof="0">
                          <a:latin typeface="Arial"/>
                        </a:rPr>
                        <a:t> Crime</a:t>
                      </a:r>
                    </a:p>
                    <a:p>
                      <a:pPr marL="571500" lvl="1" indent="-114300">
                        <a:buClr>
                          <a:srgbClr val="000000"/>
                        </a:buClr>
                        <a:buFont typeface="Arial,Sans-Serif" panose="020B0604020202020204" pitchFamily="34" charset="0"/>
                        <a:buChar char="•"/>
                      </a:pPr>
                      <a:r>
                        <a:rPr lang="en-GB" sz="1700"/>
                        <a:t>Evaluating data for research </a:t>
                      </a:r>
                    </a:p>
                    <a:p>
                      <a:pPr marL="571500" lvl="1" indent="-114300">
                        <a:buClr>
                          <a:srgbClr val="000000"/>
                        </a:buClr>
                        <a:buFont typeface="Arial,Sans-Serif" panose="020B0604020202020204" pitchFamily="34" charset="0"/>
                        <a:buChar char="•"/>
                      </a:pPr>
                      <a:r>
                        <a:rPr lang="en-US" sz="1700"/>
                        <a:t>Preparing data/data handling</a:t>
                      </a:r>
                    </a:p>
                    <a:p>
                      <a:pPr marL="571500" lvl="1" indent="-114300">
                        <a:buClr>
                          <a:srgbClr val="000000"/>
                        </a:buClr>
                        <a:buFont typeface="Arial,Sans-Serif" panose="020B0604020202020204" pitchFamily="34" charset="0"/>
                        <a:buChar char="•"/>
                      </a:pPr>
                      <a:r>
                        <a:rPr lang="en-GB" sz="1700"/>
                        <a:t>Basic data analysis skills</a:t>
                      </a:r>
                    </a:p>
                    <a:p>
                      <a:pPr marL="571500" lvl="1" indent="-114300">
                        <a:buClr>
                          <a:srgbClr val="000000"/>
                        </a:buClr>
                        <a:buFont typeface="Arial,Sans-Serif" panose="020B0604020202020204" pitchFamily="34" charset="0"/>
                        <a:buChar char="•"/>
                      </a:pPr>
                      <a:r>
                        <a:rPr lang="en-US" sz="1700"/>
                        <a:t>Basic software/tools</a:t>
                      </a:r>
                      <a:endParaRPr lang="en-GB" sz="1700"/>
                    </a:p>
                    <a:p>
                      <a:pPr marL="571500" lvl="1" indent="-114300">
                        <a:buClr>
                          <a:srgbClr val="000000"/>
                        </a:buClr>
                        <a:buFont typeface="Arial,Sans-Serif" panose="020B0604020202020204" pitchFamily="34" charset="0"/>
                        <a:buChar char="•"/>
                      </a:pPr>
                      <a:r>
                        <a:rPr lang="en-GB" sz="1700" b="0" i="0" u="none" strike="noStrike" noProof="0">
                          <a:latin typeface="Arial"/>
                        </a:rPr>
                        <a:t>Teaching with data</a:t>
                      </a:r>
                      <a:endParaRPr lang="en-GB" sz="1700"/>
                    </a:p>
                    <a:p>
                      <a:pPr marL="571500" lvl="1" indent="-114300">
                        <a:buClr>
                          <a:srgbClr val="000000"/>
                        </a:buClr>
                        <a:buFont typeface="Arial,Sans-Serif" panose="020B0604020202020204" pitchFamily="34" charset="0"/>
                        <a:buChar char="•"/>
                      </a:pPr>
                      <a:r>
                        <a:rPr lang="en-GB" sz="1700" b="0" i="0" u="none" strike="noStrike" noProof="0">
                          <a:latin typeface="Arial"/>
                        </a:rPr>
                        <a:t>User conferences</a:t>
                      </a:r>
                    </a:p>
                    <a:p>
                      <a:pPr marL="285750" lvl="0" indent="-285750">
                        <a:buClr>
                          <a:srgbClr val="000000"/>
                        </a:buClr>
                        <a:buFont typeface="Arial,Sans-Serif" panose="020B0604020202020204" pitchFamily="34" charset="0"/>
                        <a:buChar char="•"/>
                      </a:pPr>
                      <a:r>
                        <a:rPr lang="en-US" sz="1700" b="0" i="0" u="none" strike="noStrike" noProof="0">
                          <a:latin typeface="Arial"/>
                        </a:rPr>
                        <a:t>Computational Social Science</a:t>
                      </a:r>
                      <a:endParaRPr lang="en-GB" sz="1700" b="0" i="0" u="none" strike="noStrike" noProof="0"/>
                    </a:p>
                    <a:p>
                      <a:pPr marL="285750" lvl="0" indent="-285750">
                        <a:buClr>
                          <a:srgbClr val="000000"/>
                        </a:buClr>
                        <a:buFont typeface="Arial,Sans-Serif" panose="020B0604020202020204" pitchFamily="34" charset="0"/>
                        <a:buChar char="•"/>
                      </a:pPr>
                      <a:r>
                        <a:rPr lang="en-US" sz="1700" b="0" i="0" u="none" strike="noStrike" noProof="0">
                          <a:latin typeface="Arial"/>
                        </a:rPr>
                        <a:t>Reproducible research</a:t>
                      </a:r>
                      <a:endParaRPr lang="en-US"/>
                    </a:p>
                  </a:txBody>
                  <a:tcPr/>
                </a:tc>
                <a:extLst>
                  <a:ext uri="{0D108BD9-81ED-4DB2-BD59-A6C34878D82A}">
                    <a16:rowId xmlns:a16="http://schemas.microsoft.com/office/drawing/2014/main" val="2293009349"/>
                  </a:ext>
                </a:extLst>
              </a:tr>
              <a:tr h="1770731">
                <a:tc>
                  <a:txBody>
                    <a:bodyPr/>
                    <a:lstStyle/>
                    <a:p>
                      <a:pPr marL="0" lvl="0" indent="0">
                        <a:buNone/>
                      </a:pPr>
                      <a:endParaRPr lang="en-GB"/>
                    </a:p>
                  </a:txBody>
                  <a:tcPr/>
                </a:tc>
                <a:tc>
                  <a:txBody>
                    <a:bodyPr/>
                    <a:lstStyle/>
                    <a:p>
                      <a:pPr marL="285750" lvl="0" indent="-285750">
                        <a:buFont typeface="Arial"/>
                        <a:buChar char="•"/>
                      </a:pPr>
                      <a:endParaRPr lang="en-GB"/>
                    </a:p>
                  </a:txBody>
                  <a:tcPr/>
                </a:tc>
                <a:tc>
                  <a:txBody>
                    <a:bodyPr/>
                    <a:lstStyle/>
                    <a:p>
                      <a:pPr marL="285750" lvl="0" indent="-285750">
                        <a:buFont typeface="Arial,Sans-Serif"/>
                        <a:buChar char="•"/>
                      </a:pPr>
                      <a:endParaRPr lang="en-US" sz="1800" b="0" i="0" u="none" strike="noStrike" noProof="0" dirty="0">
                        <a:latin typeface="Arial"/>
                      </a:endParaRPr>
                    </a:p>
                  </a:txBody>
                  <a:tcPr/>
                </a:tc>
                <a:extLst>
                  <a:ext uri="{0D108BD9-81ED-4DB2-BD59-A6C34878D82A}">
                    <a16:rowId xmlns:a16="http://schemas.microsoft.com/office/drawing/2014/main" val="3532822461"/>
                  </a:ext>
                </a:extLst>
              </a:tr>
            </a:tbl>
          </a:graphicData>
        </a:graphic>
      </p:graphicFrame>
      <p:sp>
        <p:nvSpPr>
          <p:cNvPr id="6" name="TextBox 5">
            <a:extLst>
              <a:ext uri="{FF2B5EF4-FFF2-40B4-BE49-F238E27FC236}">
                <a16:creationId xmlns:a16="http://schemas.microsoft.com/office/drawing/2014/main" id="{274C9737-8978-155C-409C-67B510BCD5CA}"/>
              </a:ext>
            </a:extLst>
          </p:cNvPr>
          <p:cNvSpPr txBox="1"/>
          <p:nvPr/>
        </p:nvSpPr>
        <p:spPr>
          <a:xfrm>
            <a:off x="6740627" y="5412162"/>
            <a:ext cx="4648175" cy="1200329"/>
          </a:xfrm>
          <a:prstGeom prst="rect">
            <a:avLst/>
          </a:prstGeom>
          <a:solidFill>
            <a:schemeClr val="accent2">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What we don't do:</a:t>
            </a:r>
            <a:endParaRPr lang="en-US">
              <a:ea typeface="+mn-lt"/>
              <a:cs typeface="+mn-lt"/>
            </a:endParaRPr>
          </a:p>
          <a:p>
            <a:pPr marL="285750" indent="-285750">
              <a:buFont typeface="Arial"/>
              <a:buChar char="•"/>
            </a:pPr>
            <a:r>
              <a:rPr lang="en-US"/>
              <a:t>Advanced methods training</a:t>
            </a:r>
            <a:endParaRPr lang="en-US">
              <a:cs typeface="Arial"/>
            </a:endParaRPr>
          </a:p>
          <a:p>
            <a:pPr marL="285750" indent="-285750">
              <a:buFont typeface="Arial"/>
              <a:buChar char="•"/>
            </a:pPr>
            <a:r>
              <a:rPr lang="en-US"/>
              <a:t>Advanced statistical analysis training</a:t>
            </a:r>
            <a:endParaRPr lang="en-GB">
              <a:cs typeface="Arial"/>
            </a:endParaRPr>
          </a:p>
          <a:p>
            <a:pPr marL="285750" indent="-285750">
              <a:buFont typeface="Arial"/>
              <a:buChar char="•"/>
            </a:pPr>
            <a:r>
              <a:rPr lang="en-US"/>
              <a:t>Advanced coding training</a:t>
            </a:r>
            <a:endParaRPr lang="en-US">
              <a:cs typeface="Arial"/>
            </a:endParaRPr>
          </a:p>
        </p:txBody>
      </p:sp>
      <p:sp>
        <p:nvSpPr>
          <p:cNvPr id="7" name="Rectangle 6"/>
          <p:cNvSpPr/>
          <p:nvPr/>
        </p:nvSpPr>
        <p:spPr>
          <a:xfrm>
            <a:off x="4301815" y="883657"/>
            <a:ext cx="3790552" cy="369332"/>
          </a:xfrm>
          <a:prstGeom prst="rect">
            <a:avLst/>
          </a:prstGeom>
        </p:spPr>
        <p:txBody>
          <a:bodyPr wrap="square" lIns="91440" tIns="45720" rIns="91440" bIns="45720" anchor="t">
            <a:spAutoFit/>
          </a:bodyPr>
          <a:lstStyle/>
          <a:p>
            <a:pPr algn="ctr"/>
            <a:r>
              <a:rPr lang="en-GB" b="1" dirty="0">
                <a:solidFill>
                  <a:srgbClr val="7030A0"/>
                </a:solidFill>
                <a:cs typeface="Arial"/>
              </a:rPr>
              <a:t>Build capacity in 3 core topics:</a:t>
            </a:r>
            <a:endParaRPr lang="en-US" b="1" dirty="0">
              <a:solidFill>
                <a:srgbClr val="7030A0"/>
              </a:solidFill>
              <a:cs typeface="Arial"/>
            </a:endParaRPr>
          </a:p>
        </p:txBody>
      </p:sp>
      <p:sp>
        <p:nvSpPr>
          <p:cNvPr id="3" name="TextBox 2">
            <a:extLst>
              <a:ext uri="{FF2B5EF4-FFF2-40B4-BE49-F238E27FC236}">
                <a16:creationId xmlns:a16="http://schemas.microsoft.com/office/drawing/2014/main" id="{6BE87844-2509-439D-E495-C28620FB53A3}"/>
              </a:ext>
            </a:extLst>
          </p:cNvPr>
          <p:cNvSpPr txBox="1"/>
          <p:nvPr/>
        </p:nvSpPr>
        <p:spPr>
          <a:xfrm>
            <a:off x="461620" y="5382606"/>
            <a:ext cx="5987586" cy="1431161"/>
          </a:xfrm>
          <a:prstGeom prst="rect">
            <a:avLst/>
          </a:prstGeom>
          <a:solidFill>
            <a:schemeClr val="accent2">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ea typeface="+mn-lt"/>
                <a:cs typeface="+mn-lt"/>
              </a:rPr>
              <a:t>At the heart:</a:t>
            </a:r>
            <a:endParaRPr lang="en-US" sz="2000" dirty="0">
              <a:ea typeface="+mn-lt"/>
              <a:cs typeface="+mn-lt"/>
            </a:endParaRPr>
          </a:p>
          <a:p>
            <a:pPr marL="285750" indent="-285750">
              <a:buFont typeface="Arial"/>
              <a:buChar char="•"/>
            </a:pPr>
            <a:r>
              <a:rPr lang="en-US" dirty="0"/>
              <a:t>Getting started with secondary data analysis</a:t>
            </a:r>
            <a:endParaRPr lang="en-GB" dirty="0">
              <a:cs typeface="Arial"/>
            </a:endParaRPr>
          </a:p>
          <a:p>
            <a:pPr marL="285750" indent="-285750">
              <a:buFont typeface="Arial"/>
              <a:buChar char="•"/>
            </a:pPr>
            <a:r>
              <a:rPr lang="en-US" dirty="0">
                <a:solidFill>
                  <a:srgbClr val="000000"/>
                </a:solidFill>
                <a:cs typeface="Arial"/>
              </a:rPr>
              <a:t>Foundational level</a:t>
            </a:r>
          </a:p>
          <a:p>
            <a:pPr marL="285750" indent="-285750">
              <a:buFont typeface="Arial"/>
              <a:buChar char="•"/>
            </a:pPr>
            <a:r>
              <a:rPr lang="en-US" dirty="0">
                <a:solidFill>
                  <a:srgbClr val="000000"/>
                </a:solidFill>
                <a:cs typeface="Arial"/>
              </a:rPr>
              <a:t>User support and training for the data that we hold </a:t>
            </a:r>
            <a:r>
              <a:rPr lang="en-US" sz="1500" i="1" dirty="0">
                <a:solidFill>
                  <a:srgbClr val="000000"/>
                </a:solidFill>
                <a:cs typeface="Arial"/>
              </a:rPr>
              <a:t>(</a:t>
            </a:r>
            <a:r>
              <a:rPr lang="en-US" sz="1500" i="1" dirty="0">
                <a:cs typeface="Arial"/>
              </a:rPr>
              <a:t>Survey, Census, Longitudinal, Cohort, International Aggregate)</a:t>
            </a:r>
            <a:r>
              <a:rPr lang="en-US" sz="1500" dirty="0">
                <a:cs typeface="Arial"/>
              </a:rPr>
              <a:t> </a:t>
            </a:r>
          </a:p>
        </p:txBody>
      </p:sp>
    </p:spTree>
    <p:extLst>
      <p:ext uri="{BB962C8B-B14F-4D97-AF65-F5344CB8AC3E}">
        <p14:creationId xmlns:p14="http://schemas.microsoft.com/office/powerpoint/2010/main" val="58528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brochure&#10;&#10;Description automatically generated">
            <a:extLst>
              <a:ext uri="{FF2B5EF4-FFF2-40B4-BE49-F238E27FC236}">
                <a16:creationId xmlns:a16="http://schemas.microsoft.com/office/drawing/2014/main" id="{492E5CF8-1BBA-7423-97A7-42996539728E}"/>
              </a:ext>
            </a:extLst>
          </p:cNvPr>
          <p:cNvPicPr>
            <a:picLocks noChangeAspect="1"/>
          </p:cNvPicPr>
          <p:nvPr/>
        </p:nvPicPr>
        <p:blipFill>
          <a:blip r:embed="rId3"/>
          <a:stretch>
            <a:fillRect/>
          </a:stretch>
        </p:blipFill>
        <p:spPr>
          <a:xfrm>
            <a:off x="628171" y="414880"/>
            <a:ext cx="9956758" cy="6339652"/>
          </a:xfrm>
          <a:prstGeom prst="rect">
            <a:avLst/>
          </a:prstGeom>
        </p:spPr>
      </p:pic>
      <p:sp>
        <p:nvSpPr>
          <p:cNvPr id="27" name="pole tekstowe 26">
            <a:extLst>
              <a:ext uri="{FF2B5EF4-FFF2-40B4-BE49-F238E27FC236}">
                <a16:creationId xmlns:a16="http://schemas.microsoft.com/office/drawing/2014/main" id="{4109AB17-AD70-4EEA-BCF1-99F756BB3C36}"/>
              </a:ext>
            </a:extLst>
          </p:cNvPr>
          <p:cNvSpPr txBox="1"/>
          <p:nvPr/>
        </p:nvSpPr>
        <p:spPr>
          <a:xfrm>
            <a:off x="1969622" y="4385890"/>
            <a:ext cx="2363127" cy="400110"/>
          </a:xfrm>
          <a:prstGeom prst="rect">
            <a:avLst/>
          </a:prstGeom>
          <a:noFill/>
        </p:spPr>
        <p:txBody>
          <a:bodyPr wrap="square" lIns="91440" tIns="45720" rIns="91440" bIns="45720" rtlCol="0" anchor="ctr" anchorCtr="1">
            <a:spAutoFit/>
          </a:bodyPr>
          <a:lstStyle/>
          <a:p>
            <a:pPr algn="ctr"/>
            <a:r>
              <a:rPr lang="en-GB" sz="2000">
                <a:solidFill>
                  <a:srgbClr val="000000"/>
                </a:solidFill>
              </a:rPr>
              <a:t>10k +7k YouTube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DAE490B-2D96-0A2D-3B52-F3E06606AF77}"/>
                  </a:ext>
                </a:extLst>
              </p14:cNvPr>
              <p14:cNvContentPartPr/>
              <p14:nvPr/>
            </p14:nvContentPartPr>
            <p14:xfrm>
              <a:off x="628171" y="4786000"/>
              <a:ext cx="1404360" cy="581760"/>
            </p14:xfrm>
          </p:contentPart>
        </mc:Choice>
        <mc:Fallback xmlns="">
          <p:pic>
            <p:nvPicPr>
              <p:cNvPr id="2" name="Ink 1">
                <a:extLst>
                  <a:ext uri="{FF2B5EF4-FFF2-40B4-BE49-F238E27FC236}">
                    <a16:creationId xmlns:a16="http://schemas.microsoft.com/office/drawing/2014/main" id="{EDAE490B-2D96-0A2D-3B52-F3E06606AF77}"/>
                  </a:ext>
                </a:extLst>
              </p:cNvPr>
              <p:cNvPicPr/>
              <p:nvPr/>
            </p:nvPicPr>
            <p:blipFill>
              <a:blip r:embed="rId5"/>
              <a:stretch>
                <a:fillRect/>
              </a:stretch>
            </p:blipFill>
            <p:spPr>
              <a:xfrm>
                <a:off x="619173" y="4777000"/>
                <a:ext cx="1421995" cy="599400"/>
              </a:xfrm>
              <a:prstGeom prst="rect">
                <a:avLst/>
              </a:prstGeom>
            </p:spPr>
          </p:pic>
        </mc:Fallback>
      </mc:AlternateContent>
    </p:spTree>
    <p:extLst>
      <p:ext uri="{BB962C8B-B14F-4D97-AF65-F5344CB8AC3E}">
        <p14:creationId xmlns:p14="http://schemas.microsoft.com/office/powerpoint/2010/main" val="201930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0C0B-7778-529E-875C-129A6FB7A29A}"/>
              </a:ext>
            </a:extLst>
          </p:cNvPr>
          <p:cNvSpPr>
            <a:spLocks noGrp="1"/>
          </p:cNvSpPr>
          <p:nvPr>
            <p:ph type="title"/>
          </p:nvPr>
        </p:nvSpPr>
        <p:spPr>
          <a:xfrm>
            <a:off x="435625" y="228480"/>
            <a:ext cx="10918175" cy="1184039"/>
          </a:xfrm>
        </p:spPr>
        <p:txBody>
          <a:bodyPr/>
          <a:lstStyle/>
          <a:p>
            <a:pPr algn="ctr"/>
            <a:r>
              <a:rPr lang="en-GB" sz="3200" dirty="0"/>
              <a:t>Asynchronous</a:t>
            </a:r>
            <a:r>
              <a:rPr lang="en-GB" sz="3200" dirty="0">
                <a:latin typeface="Arial"/>
                <a:cs typeface="Arial"/>
              </a:rPr>
              <a:t> training</a:t>
            </a:r>
            <a:r>
              <a:rPr lang="en-GB" sz="3200" dirty="0"/>
              <a:t>: </a:t>
            </a:r>
            <a:r>
              <a:rPr lang="en-GB" sz="3200" dirty="0">
                <a:hlinkClick r:id="rId3">
                  <a:extLst>
                    <a:ext uri="{A12FA001-AC4F-418D-AE19-62706E023703}">
                      <ahyp:hlinkClr xmlns:ahyp="http://schemas.microsoft.com/office/drawing/2018/hyperlinkcolor" val="tx"/>
                    </a:ext>
                  </a:extLst>
                </a:hlinkClick>
              </a:rPr>
              <a:t>Learning Hub</a:t>
            </a:r>
            <a:r>
              <a:rPr lang="en-GB" sz="3200" dirty="0">
                <a:solidFill>
                  <a:srgbClr val="000000"/>
                </a:solidFill>
              </a:rPr>
              <a:t> </a:t>
            </a:r>
            <a:r>
              <a:rPr lang="en-GB" sz="3200" dirty="0">
                <a:solidFill>
                  <a:srgbClr val="7030A0"/>
                </a:solidFill>
              </a:rPr>
              <a:t>and</a:t>
            </a:r>
            <a:r>
              <a:rPr lang="en-GB" sz="3200" dirty="0">
                <a:solidFill>
                  <a:srgbClr val="000000"/>
                </a:solidFill>
              </a:rPr>
              <a:t> </a:t>
            </a:r>
            <a:r>
              <a:rPr lang="en-GB" sz="3200" dirty="0">
                <a:hlinkClick r:id="rId4">
                  <a:extLst>
                    <a:ext uri="{A12FA001-AC4F-418D-AE19-62706E023703}">
                      <ahyp:hlinkClr xmlns:ahyp="http://schemas.microsoft.com/office/drawing/2018/hyperlinkcolor" val="tx"/>
                    </a:ext>
                  </a:extLst>
                </a:hlinkClick>
              </a:rPr>
              <a:t>YouTube</a:t>
            </a:r>
            <a:r>
              <a:rPr lang="en-GB" sz="3200" dirty="0">
                <a:solidFill>
                  <a:srgbClr val="0070C0"/>
                </a:solidFill>
              </a:rPr>
              <a:t> </a:t>
            </a:r>
            <a:endParaRPr lang="en-GB" sz="3200" dirty="0">
              <a:solidFill>
                <a:srgbClr val="000000"/>
              </a:solidFill>
            </a:endParaRPr>
          </a:p>
        </p:txBody>
      </p:sp>
      <p:sp>
        <p:nvSpPr>
          <p:cNvPr id="4" name="Slide Number Placeholder 3">
            <a:extLst>
              <a:ext uri="{FF2B5EF4-FFF2-40B4-BE49-F238E27FC236}">
                <a16:creationId xmlns:a16="http://schemas.microsoft.com/office/drawing/2014/main" id="{01074C99-9512-EFB3-6047-12D2952422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6687C5-7511-7743-B429-3BDBE272F28B}" type="slidenum">
              <a:rPr kumimoji="0" lang="en-US" sz="1200" b="0" i="0" u="none" strike="noStrike" kern="1200" cap="none" spc="0" normalizeH="0" baseline="0" noProof="0" smtClean="0">
                <a:ln>
                  <a:noFill/>
                </a:ln>
                <a:solidFill>
                  <a:srgbClr val="632E62">
                    <a:lumMod val="75000"/>
                    <a:lumOff val="2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632E62">
                  <a:lumMod val="75000"/>
                  <a:lumOff val="25000"/>
                </a:srgbClr>
              </a:solidFill>
              <a:effectLst/>
              <a:uLnTx/>
              <a:uFillTx/>
              <a:latin typeface="Arial"/>
              <a:ea typeface="+mn-ea"/>
              <a:cs typeface="+mn-cs"/>
            </a:endParaRPr>
          </a:p>
        </p:txBody>
      </p:sp>
      <p:sp>
        <p:nvSpPr>
          <p:cNvPr id="11" name="TextBox 10">
            <a:extLst>
              <a:ext uri="{FF2B5EF4-FFF2-40B4-BE49-F238E27FC236}">
                <a16:creationId xmlns:a16="http://schemas.microsoft.com/office/drawing/2014/main" id="{92BE3635-1155-1203-12BD-58A634B2A6C6}"/>
              </a:ext>
            </a:extLst>
          </p:cNvPr>
          <p:cNvSpPr txBox="1"/>
          <p:nvPr/>
        </p:nvSpPr>
        <p:spPr>
          <a:xfrm>
            <a:off x="6864380" y="3518843"/>
            <a:ext cx="49212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Arial"/>
                <a:ea typeface="+mn-ea"/>
                <a:cs typeface="+mn-cs"/>
              </a:rPr>
              <a:t>www. ukdataservice.ac.uk</a:t>
            </a:r>
          </a:p>
        </p:txBody>
      </p:sp>
      <p:pic>
        <p:nvPicPr>
          <p:cNvPr id="15" name="Picture 14" descr="A person holding a baby&#10;&#10;Description automatically generated">
            <a:extLst>
              <a:ext uri="{FF2B5EF4-FFF2-40B4-BE49-F238E27FC236}">
                <a16:creationId xmlns:a16="http://schemas.microsoft.com/office/drawing/2014/main" id="{2DCA6227-B5C4-B08A-6C4C-F9EB298C162C}"/>
              </a:ext>
            </a:extLst>
          </p:cNvPr>
          <p:cNvPicPr>
            <a:picLocks noChangeAspect="1"/>
          </p:cNvPicPr>
          <p:nvPr/>
        </p:nvPicPr>
        <p:blipFill>
          <a:blip r:embed="rId5"/>
          <a:stretch>
            <a:fillRect/>
          </a:stretch>
        </p:blipFill>
        <p:spPr>
          <a:xfrm>
            <a:off x="7843921" y="3581589"/>
            <a:ext cx="4183481" cy="1949559"/>
          </a:xfrm>
          <a:prstGeom prst="rect">
            <a:avLst/>
          </a:prstGeom>
        </p:spPr>
      </p:pic>
      <p:pic>
        <p:nvPicPr>
          <p:cNvPr id="17" name="Picture 16" descr="A plant in a pot&#10;&#10;Description automatically generated">
            <a:extLst>
              <a:ext uri="{FF2B5EF4-FFF2-40B4-BE49-F238E27FC236}">
                <a16:creationId xmlns:a16="http://schemas.microsoft.com/office/drawing/2014/main" id="{718BA630-9524-CB5C-7385-488324212EC7}"/>
              </a:ext>
            </a:extLst>
          </p:cNvPr>
          <p:cNvPicPr>
            <a:picLocks noChangeAspect="1"/>
          </p:cNvPicPr>
          <p:nvPr/>
        </p:nvPicPr>
        <p:blipFill>
          <a:blip r:embed="rId6"/>
          <a:stretch>
            <a:fillRect/>
          </a:stretch>
        </p:blipFill>
        <p:spPr>
          <a:xfrm>
            <a:off x="7843921" y="1563715"/>
            <a:ext cx="4183481" cy="1855872"/>
          </a:xfrm>
          <a:prstGeom prst="rect">
            <a:avLst/>
          </a:prstGeom>
        </p:spPr>
      </p:pic>
      <p:pic>
        <p:nvPicPr>
          <p:cNvPr id="18" name="Picture 17" descr="A screenshot of a web page&#10;&#10;Description automatically generated">
            <a:extLst>
              <a:ext uri="{FF2B5EF4-FFF2-40B4-BE49-F238E27FC236}">
                <a16:creationId xmlns:a16="http://schemas.microsoft.com/office/drawing/2014/main" id="{2219171C-18CE-DF39-FE05-685D67E206ED}"/>
              </a:ext>
            </a:extLst>
          </p:cNvPr>
          <p:cNvPicPr>
            <a:picLocks noChangeAspect="1"/>
          </p:cNvPicPr>
          <p:nvPr/>
        </p:nvPicPr>
        <p:blipFill>
          <a:blip r:embed="rId7"/>
          <a:stretch>
            <a:fillRect/>
          </a:stretch>
        </p:blipFill>
        <p:spPr>
          <a:xfrm>
            <a:off x="432251" y="1493520"/>
            <a:ext cx="7202538" cy="5049520"/>
          </a:xfrm>
          <a:prstGeom prst="rect">
            <a:avLst/>
          </a:prstGeom>
          <a:ln>
            <a:solidFill>
              <a:srgbClr val="0070C0"/>
            </a:solidFill>
          </a:ln>
        </p:spPr>
      </p:pic>
    </p:spTree>
    <p:extLst>
      <p:ext uri="{BB962C8B-B14F-4D97-AF65-F5344CB8AC3E}">
        <p14:creationId xmlns:p14="http://schemas.microsoft.com/office/powerpoint/2010/main" val="251179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2F01-795E-1015-AE08-CA213C5C1797}"/>
              </a:ext>
            </a:extLst>
          </p:cNvPr>
          <p:cNvSpPr>
            <a:spLocks noGrp="1"/>
          </p:cNvSpPr>
          <p:nvPr>
            <p:ph type="title"/>
          </p:nvPr>
        </p:nvSpPr>
        <p:spPr/>
        <p:txBody>
          <a:bodyPr/>
          <a:lstStyle/>
          <a:p>
            <a:r>
              <a:rPr lang="en-GB" sz="3400" dirty="0">
                <a:solidFill>
                  <a:srgbClr val="702082"/>
                </a:solidFill>
                <a:latin typeface="Arial"/>
                <a:cs typeface="Arial"/>
              </a:rPr>
              <a:t>Projects/resources for HE Teaching</a:t>
            </a:r>
            <a:endParaRPr lang="en-US" sz="3400" dirty="0"/>
          </a:p>
        </p:txBody>
      </p:sp>
      <p:sp>
        <p:nvSpPr>
          <p:cNvPr id="3" name="Text Placeholder 2">
            <a:extLst>
              <a:ext uri="{FF2B5EF4-FFF2-40B4-BE49-F238E27FC236}">
                <a16:creationId xmlns:a16="http://schemas.microsoft.com/office/drawing/2014/main" id="{E3444C39-0EC2-B65B-4DA9-1346B3D48207}"/>
              </a:ext>
            </a:extLst>
          </p:cNvPr>
          <p:cNvSpPr>
            <a:spLocks noGrp="1"/>
          </p:cNvSpPr>
          <p:nvPr>
            <p:ph type="body" sz="quarter" idx="13"/>
          </p:nvPr>
        </p:nvSpPr>
        <p:spPr>
          <a:xfrm>
            <a:off x="838199" y="1548713"/>
            <a:ext cx="5710969" cy="5172762"/>
          </a:xfrm>
        </p:spPr>
        <p:txBody>
          <a:bodyPr vert="horz" lIns="91440" tIns="45720" rIns="91440" bIns="45720" rtlCol="0" anchor="t">
            <a:normAutofit fontScale="92500" lnSpcReduction="20000"/>
          </a:bodyPr>
          <a:lstStyle/>
          <a:p>
            <a:r>
              <a:rPr lang="en-GB" sz="2000" dirty="0">
                <a:solidFill>
                  <a:srgbClr val="7030A0"/>
                </a:solidFill>
                <a:latin typeface="Arial"/>
                <a:cs typeface="Arial"/>
              </a:rPr>
              <a:t>Consult to understand context and needs: </a:t>
            </a:r>
            <a:r>
              <a:rPr lang="en-GB" sz="2000" dirty="0">
                <a:solidFill>
                  <a:srgbClr val="702082"/>
                </a:solidFill>
                <a:latin typeface="Arial"/>
                <a:cs typeface="Arial"/>
                <a:hlinkClick r:id="rId3"/>
              </a:rPr>
              <a:t>Teaching with data: Findings from the UK Data Service Higher Education</a:t>
            </a:r>
            <a:endParaRPr lang="en-US" sz="2000" dirty="0">
              <a:solidFill>
                <a:srgbClr val="702082"/>
              </a:solidFill>
              <a:latin typeface="Arial"/>
              <a:cs typeface="Arial"/>
            </a:endParaRPr>
          </a:p>
          <a:p>
            <a:endParaRPr lang="en-GB" sz="2000" dirty="0">
              <a:solidFill>
                <a:srgbClr val="212322"/>
              </a:solidFill>
              <a:latin typeface="Arial"/>
              <a:cs typeface="Arial"/>
            </a:endParaRPr>
          </a:p>
          <a:p>
            <a:r>
              <a:rPr lang="en-US" sz="2000" dirty="0">
                <a:hlinkClick r:id="rId4"/>
              </a:rPr>
              <a:t>Teach with real data - area of our Learning Hub</a:t>
            </a:r>
            <a:endParaRPr lang="en-US" sz="2000" dirty="0"/>
          </a:p>
          <a:p>
            <a:pPr marL="0" indent="0">
              <a:buNone/>
            </a:pPr>
            <a:endParaRPr lang="en-GB" sz="2000" dirty="0">
              <a:solidFill>
                <a:srgbClr val="212322"/>
              </a:solidFill>
              <a:latin typeface="Arial"/>
              <a:cs typeface="Arial"/>
            </a:endParaRPr>
          </a:p>
          <a:p>
            <a:r>
              <a:rPr lang="en-GB" sz="2000" dirty="0">
                <a:solidFill>
                  <a:srgbClr val="7030A0"/>
                </a:solidFill>
                <a:latin typeface="Arial"/>
                <a:cs typeface="Arial"/>
              </a:rPr>
              <a:t>Access to data for teaching including </a:t>
            </a:r>
            <a:r>
              <a:rPr lang="en-GB" sz="2000" dirty="0">
                <a:solidFill>
                  <a:srgbClr val="212322"/>
                </a:solidFill>
                <a:latin typeface="Arial"/>
                <a:cs typeface="Arial"/>
                <a:hlinkClick r:id="rId5"/>
              </a:rPr>
              <a:t>teaching datasets</a:t>
            </a:r>
            <a:endParaRPr lang="en-US" sz="2000" dirty="0">
              <a:solidFill>
                <a:srgbClr val="702082"/>
              </a:solidFill>
              <a:latin typeface="Arial"/>
              <a:cs typeface="Arial"/>
            </a:endParaRPr>
          </a:p>
          <a:p>
            <a:endParaRPr lang="en-GB" sz="2000" dirty="0">
              <a:solidFill>
                <a:srgbClr val="212322"/>
              </a:solidFill>
              <a:latin typeface="Arial"/>
              <a:cs typeface="Arial"/>
            </a:endParaRPr>
          </a:p>
          <a:p>
            <a:r>
              <a:rPr lang="en-GB" sz="2000" dirty="0">
                <a:solidFill>
                  <a:srgbClr val="212322"/>
                </a:solidFill>
                <a:latin typeface="Arial"/>
                <a:cs typeface="Arial"/>
                <a:hlinkClick r:id="rId6"/>
              </a:rPr>
              <a:t>Student area of our learning hub</a:t>
            </a:r>
            <a:r>
              <a:rPr lang="en-GB" sz="2000" dirty="0">
                <a:solidFill>
                  <a:srgbClr val="212322"/>
                </a:solidFill>
                <a:latin typeface="Arial"/>
                <a:cs typeface="Arial"/>
              </a:rPr>
              <a:t>, </a:t>
            </a:r>
            <a:r>
              <a:rPr lang="en-GB" sz="2000" dirty="0">
                <a:solidFill>
                  <a:srgbClr val="7030A0"/>
                </a:solidFill>
                <a:latin typeface="Arial"/>
                <a:cs typeface="Arial"/>
              </a:rPr>
              <a:t>including our annual Dissertation Award (spread the word!) </a:t>
            </a:r>
            <a:endParaRPr lang="en-US" sz="2000" dirty="0">
              <a:solidFill>
                <a:srgbClr val="7030A0"/>
              </a:solidFill>
              <a:latin typeface="Arial"/>
              <a:cs typeface="Arial"/>
            </a:endParaRPr>
          </a:p>
          <a:p>
            <a:pPr marL="0" indent="0">
              <a:buNone/>
            </a:pPr>
            <a:endParaRPr lang="en-GB" sz="2000" dirty="0">
              <a:solidFill>
                <a:srgbClr val="212322"/>
              </a:solidFill>
              <a:latin typeface="Arial"/>
              <a:cs typeface="Arial"/>
            </a:endParaRPr>
          </a:p>
          <a:p>
            <a:r>
              <a:rPr lang="en-GB" sz="2000" dirty="0">
                <a:solidFill>
                  <a:srgbClr val="7030A0"/>
                </a:solidFill>
                <a:latin typeface="Arial"/>
                <a:cs typeface="Arial"/>
              </a:rPr>
              <a:t>What's next? themed guides for students, simple guide to ethics for secondary data, international datasets, teaching reproducibility</a:t>
            </a:r>
            <a:endParaRPr lang="en-US" sz="2000" dirty="0">
              <a:solidFill>
                <a:srgbClr val="7030A0"/>
              </a:solidFill>
              <a:latin typeface="Arial"/>
              <a:cs typeface="Arial"/>
            </a:endParaRPr>
          </a:p>
          <a:p>
            <a:endParaRPr lang="en-GB" sz="2000" dirty="0">
              <a:solidFill>
                <a:srgbClr val="7030A0"/>
              </a:solidFill>
              <a:latin typeface="Arial"/>
              <a:cs typeface="Arial"/>
            </a:endParaRPr>
          </a:p>
          <a:p>
            <a:r>
              <a:rPr lang="en-GB" sz="2000" dirty="0">
                <a:solidFill>
                  <a:srgbClr val="7030A0"/>
                </a:solidFill>
                <a:latin typeface="Arial"/>
                <a:cs typeface="Arial"/>
              </a:rPr>
              <a:t>Ideas and collaborations welcome! </a:t>
            </a:r>
            <a:endParaRPr lang="en-US" sz="2000" dirty="0">
              <a:solidFill>
                <a:srgbClr val="7030A0"/>
              </a:solidFill>
              <a:latin typeface="Arial"/>
              <a:cs typeface="Arial"/>
            </a:endParaRPr>
          </a:p>
        </p:txBody>
      </p:sp>
      <p:sp>
        <p:nvSpPr>
          <p:cNvPr id="4" name="Slide Number Placeholder 3">
            <a:extLst>
              <a:ext uri="{FF2B5EF4-FFF2-40B4-BE49-F238E27FC236}">
                <a16:creationId xmlns:a16="http://schemas.microsoft.com/office/drawing/2014/main" id="{2B3FED74-3154-DDB9-BB5D-F853ABB91BFD}"/>
              </a:ext>
            </a:extLst>
          </p:cNvPr>
          <p:cNvSpPr>
            <a:spLocks noGrp="1"/>
          </p:cNvSpPr>
          <p:nvPr>
            <p:ph type="sldNum" sz="quarter" idx="12"/>
          </p:nvPr>
        </p:nvSpPr>
        <p:spPr/>
        <p:txBody>
          <a:bodyPr/>
          <a:lstStyle/>
          <a:p>
            <a:fld id="{016687C5-7511-7743-B429-3BDBE272F28B}" type="slidenum">
              <a:rPr lang="en-US" smtClean="0"/>
              <a:t>7</a:t>
            </a:fld>
            <a:endParaRPr lang="en-US"/>
          </a:p>
        </p:txBody>
      </p:sp>
      <p:pic>
        <p:nvPicPr>
          <p:cNvPr id="7" name="Picture 6" descr="A white rectangular box with black text&#10;&#10;Description automatically generated">
            <a:extLst>
              <a:ext uri="{FF2B5EF4-FFF2-40B4-BE49-F238E27FC236}">
                <a16:creationId xmlns:a16="http://schemas.microsoft.com/office/drawing/2014/main" id="{8D993EA2-0325-3571-2D82-5E645C26EBED}"/>
              </a:ext>
            </a:extLst>
          </p:cNvPr>
          <p:cNvPicPr>
            <a:picLocks noChangeAspect="1"/>
          </p:cNvPicPr>
          <p:nvPr/>
        </p:nvPicPr>
        <p:blipFill>
          <a:blip r:embed="rId7"/>
          <a:stretch>
            <a:fillRect/>
          </a:stretch>
        </p:blipFill>
        <p:spPr>
          <a:xfrm>
            <a:off x="8953035" y="2904"/>
            <a:ext cx="3104686" cy="285633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8FF6A87-0B33-3542-1033-DB3360676E50}"/>
              </a:ext>
            </a:extLst>
          </p:cNvPr>
          <p:cNvPicPr>
            <a:picLocks noChangeAspect="1"/>
          </p:cNvPicPr>
          <p:nvPr/>
        </p:nvPicPr>
        <p:blipFill rotWithShape="1">
          <a:blip r:embed="rId8"/>
          <a:srcRect l="8151" t="16034" r="10338" b="34952"/>
          <a:stretch/>
        </p:blipFill>
        <p:spPr>
          <a:xfrm>
            <a:off x="6552553" y="2766849"/>
            <a:ext cx="5508552" cy="1792876"/>
          </a:xfrm>
          <a:prstGeom prst="rect">
            <a:avLst/>
          </a:prstGeom>
          <a:ln>
            <a:solidFill>
              <a:srgbClr val="0070C0"/>
            </a:solidFill>
          </a:ln>
        </p:spPr>
      </p:pic>
      <p:pic>
        <p:nvPicPr>
          <p:cNvPr id="5" name="Picture 4" descr="A screenshot of a computer&#10;&#10;Description automatically generated">
            <a:extLst>
              <a:ext uri="{FF2B5EF4-FFF2-40B4-BE49-F238E27FC236}">
                <a16:creationId xmlns:a16="http://schemas.microsoft.com/office/drawing/2014/main" id="{10918420-ED3A-CCC3-4B65-2164CDEA0BA9}"/>
              </a:ext>
            </a:extLst>
          </p:cNvPr>
          <p:cNvPicPr>
            <a:picLocks noChangeAspect="1"/>
          </p:cNvPicPr>
          <p:nvPr/>
        </p:nvPicPr>
        <p:blipFill rotWithShape="1">
          <a:blip r:embed="rId9"/>
          <a:srcRect l="37862" t="25769" r="5163" b="5195"/>
          <a:stretch/>
        </p:blipFill>
        <p:spPr>
          <a:xfrm>
            <a:off x="6820828" y="4317320"/>
            <a:ext cx="3992363" cy="2545144"/>
          </a:xfrm>
          <a:prstGeom prst="rect">
            <a:avLst/>
          </a:prstGeom>
          <a:ln>
            <a:solidFill>
              <a:srgbClr val="0070C0"/>
            </a:solidFill>
          </a:ln>
        </p:spPr>
      </p:pic>
    </p:spTree>
    <p:extLst>
      <p:ext uri="{BB962C8B-B14F-4D97-AF65-F5344CB8AC3E}">
        <p14:creationId xmlns:p14="http://schemas.microsoft.com/office/powerpoint/2010/main" val="86341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2F01-795E-1015-AE08-CA213C5C1797}"/>
              </a:ext>
            </a:extLst>
          </p:cNvPr>
          <p:cNvSpPr>
            <a:spLocks noGrp="1"/>
          </p:cNvSpPr>
          <p:nvPr>
            <p:ph type="title"/>
          </p:nvPr>
        </p:nvSpPr>
        <p:spPr>
          <a:xfrm>
            <a:off x="838200" y="698544"/>
            <a:ext cx="9977271" cy="548819"/>
          </a:xfrm>
        </p:spPr>
        <p:txBody>
          <a:bodyPr/>
          <a:lstStyle/>
          <a:p>
            <a:r>
              <a:rPr lang="en-GB" dirty="0">
                <a:solidFill>
                  <a:srgbClr val="702082"/>
                </a:solidFill>
                <a:latin typeface="Arial"/>
                <a:cs typeface="Arial"/>
              </a:rPr>
              <a:t>Doctoral Training Partnership (DTP) project</a:t>
            </a:r>
          </a:p>
          <a:p>
            <a:endParaRPr lang="en-GB" sz="4000" dirty="0">
              <a:solidFill>
                <a:srgbClr val="702082"/>
              </a:solidFill>
            </a:endParaRPr>
          </a:p>
        </p:txBody>
      </p:sp>
      <p:sp>
        <p:nvSpPr>
          <p:cNvPr id="3" name="Text Placeholder 2">
            <a:extLst>
              <a:ext uri="{FF2B5EF4-FFF2-40B4-BE49-F238E27FC236}">
                <a16:creationId xmlns:a16="http://schemas.microsoft.com/office/drawing/2014/main" id="{E3444C39-0EC2-B65B-4DA9-1346B3D48207}"/>
              </a:ext>
            </a:extLst>
          </p:cNvPr>
          <p:cNvSpPr>
            <a:spLocks noGrp="1"/>
          </p:cNvSpPr>
          <p:nvPr>
            <p:ph type="body" sz="quarter" idx="13"/>
          </p:nvPr>
        </p:nvSpPr>
        <p:spPr>
          <a:xfrm>
            <a:off x="838200" y="1096051"/>
            <a:ext cx="9799101" cy="4085774"/>
          </a:xfrm>
        </p:spPr>
        <p:txBody>
          <a:bodyPr vert="horz" lIns="91440" tIns="45720" rIns="91440" bIns="45720" rtlCol="0" anchor="t">
            <a:normAutofit/>
          </a:bodyPr>
          <a:lstStyle/>
          <a:p>
            <a:r>
              <a:rPr lang="en-US" sz="2000" dirty="0">
                <a:solidFill>
                  <a:srgbClr val="7030A0"/>
                </a:solidFill>
                <a:latin typeface="Arial"/>
                <a:cs typeface="Arial"/>
              </a:rPr>
              <a:t>Drawing on the results of </a:t>
            </a:r>
            <a:r>
              <a:rPr lang="en-GB" sz="2000" dirty="0">
                <a:hlinkClick r:id="rId3"/>
              </a:rPr>
              <a:t>Data-driven research skills – UKRI</a:t>
            </a:r>
            <a:endParaRPr lang="en-US" sz="2000" dirty="0">
              <a:solidFill>
                <a:schemeClr val="tx1"/>
              </a:solidFill>
              <a:latin typeface="Arial"/>
              <a:cs typeface="Arial"/>
            </a:endParaRPr>
          </a:p>
          <a:p>
            <a:r>
              <a:rPr lang="en-US" sz="2000" dirty="0">
                <a:solidFill>
                  <a:srgbClr val="7030A0"/>
                </a:solidFill>
                <a:latin typeface="Arial"/>
                <a:cs typeface="Arial"/>
              </a:rPr>
              <a:t>Collaboration with three ESRC Doctoral Training Partnerships (DTPs) to develop and implement an asynchronous training course </a:t>
            </a:r>
            <a:r>
              <a:rPr lang="en-US" sz="2000" i="1" dirty="0">
                <a:solidFill>
                  <a:srgbClr val="7030A0"/>
                </a:solidFill>
                <a:latin typeface="Arial"/>
                <a:cs typeface="Arial"/>
              </a:rPr>
              <a:t>	</a:t>
            </a:r>
          </a:p>
          <a:p>
            <a:pPr lvl="1"/>
            <a:r>
              <a:rPr lang="en-US" i="1" dirty="0">
                <a:solidFill>
                  <a:srgbClr val="7030A0"/>
                </a:solidFill>
                <a:latin typeface="Arial"/>
                <a:cs typeface="Arial"/>
              </a:rPr>
              <a:t>Introduction to finding and using data </a:t>
            </a:r>
            <a:r>
              <a:rPr lang="en-US" dirty="0">
                <a:solidFill>
                  <a:srgbClr val="7030A0"/>
                </a:solidFill>
                <a:latin typeface="Arial"/>
                <a:cs typeface="Arial"/>
              </a:rPr>
              <a:t>(4 modules)</a:t>
            </a:r>
          </a:p>
          <a:p>
            <a:r>
              <a:rPr lang="en-US" sz="2000" dirty="0">
                <a:solidFill>
                  <a:srgbClr val="7030A0"/>
                </a:solidFill>
                <a:latin typeface="Arial"/>
                <a:cs typeface="Arial"/>
              </a:rPr>
              <a:t>DTPs providing funding and guidance</a:t>
            </a:r>
          </a:p>
          <a:p>
            <a:r>
              <a:rPr lang="en-US" sz="2000" dirty="0">
                <a:solidFill>
                  <a:srgbClr val="7030A0"/>
                </a:solidFill>
                <a:latin typeface="Arial"/>
                <a:cs typeface="Arial"/>
              </a:rPr>
              <a:t>Initial pilot: designed and evaluated course. </a:t>
            </a:r>
            <a:endParaRPr lang="en-US" sz="2000" dirty="0">
              <a:solidFill>
                <a:srgbClr val="7030A0"/>
              </a:solidFill>
            </a:endParaRPr>
          </a:p>
          <a:p>
            <a:r>
              <a:rPr lang="en-US" sz="2000" dirty="0">
                <a:solidFill>
                  <a:srgbClr val="7030A0"/>
                </a:solidFill>
                <a:latin typeface="Arial"/>
                <a:cs typeface="Arial"/>
              </a:rPr>
              <a:t>Next phase: refine and embed into DTP training programs</a:t>
            </a:r>
          </a:p>
          <a:p>
            <a:r>
              <a:rPr lang="en-US" sz="2000" dirty="0">
                <a:solidFill>
                  <a:srgbClr val="7030A0"/>
                </a:solidFill>
                <a:latin typeface="Arial"/>
                <a:cs typeface="Arial"/>
              </a:rPr>
              <a:t>Possible roll out to more DTPs</a:t>
            </a:r>
          </a:p>
        </p:txBody>
      </p:sp>
      <p:sp>
        <p:nvSpPr>
          <p:cNvPr id="4" name="Slide Number Placeholder 3">
            <a:extLst>
              <a:ext uri="{FF2B5EF4-FFF2-40B4-BE49-F238E27FC236}">
                <a16:creationId xmlns:a16="http://schemas.microsoft.com/office/drawing/2014/main" id="{2B3FED74-3154-DDB9-BB5D-F853ABB91BFD}"/>
              </a:ext>
            </a:extLst>
          </p:cNvPr>
          <p:cNvSpPr>
            <a:spLocks noGrp="1"/>
          </p:cNvSpPr>
          <p:nvPr>
            <p:ph type="sldNum" sz="quarter" idx="12"/>
          </p:nvPr>
        </p:nvSpPr>
        <p:spPr/>
        <p:txBody>
          <a:bodyPr/>
          <a:lstStyle/>
          <a:p>
            <a:fld id="{016687C5-7511-7743-B429-3BDBE272F28B}" type="slidenum">
              <a:rPr lang="en-US" smtClean="0"/>
              <a:t>8</a:t>
            </a:fld>
            <a:endParaRPr lang="en-US"/>
          </a:p>
        </p:txBody>
      </p:sp>
      <p:pic>
        <p:nvPicPr>
          <p:cNvPr id="10" name="Picture 9" descr="A screenshot of a computer screen&#10;&#10;Description automatically generated">
            <a:extLst>
              <a:ext uri="{FF2B5EF4-FFF2-40B4-BE49-F238E27FC236}">
                <a16:creationId xmlns:a16="http://schemas.microsoft.com/office/drawing/2014/main" id="{8E37EA21-E430-2F7F-AEFE-54B54A059D10}"/>
              </a:ext>
            </a:extLst>
          </p:cNvPr>
          <p:cNvPicPr>
            <a:picLocks noChangeAspect="1"/>
          </p:cNvPicPr>
          <p:nvPr/>
        </p:nvPicPr>
        <p:blipFill>
          <a:blip r:embed="rId4"/>
          <a:stretch>
            <a:fillRect/>
          </a:stretch>
        </p:blipFill>
        <p:spPr>
          <a:xfrm>
            <a:off x="444186" y="4253501"/>
            <a:ext cx="2221026" cy="2517693"/>
          </a:xfrm>
          <a:prstGeom prst="rect">
            <a:avLst/>
          </a:prstGeom>
          <a:ln>
            <a:solidFill>
              <a:srgbClr val="0070C0"/>
            </a:solidFill>
          </a:ln>
        </p:spPr>
      </p:pic>
      <p:pic>
        <p:nvPicPr>
          <p:cNvPr id="12" name="Picture 11" descr="A screenshot of a computer&#10;&#10;Description automatically generated">
            <a:extLst>
              <a:ext uri="{FF2B5EF4-FFF2-40B4-BE49-F238E27FC236}">
                <a16:creationId xmlns:a16="http://schemas.microsoft.com/office/drawing/2014/main" id="{2EC586C9-131A-3E0C-670A-69B03B7B7105}"/>
              </a:ext>
            </a:extLst>
          </p:cNvPr>
          <p:cNvPicPr>
            <a:picLocks noChangeAspect="1"/>
          </p:cNvPicPr>
          <p:nvPr/>
        </p:nvPicPr>
        <p:blipFill>
          <a:blip r:embed="rId5"/>
          <a:stretch>
            <a:fillRect/>
          </a:stretch>
        </p:blipFill>
        <p:spPr>
          <a:xfrm>
            <a:off x="3544104" y="4248704"/>
            <a:ext cx="2221026" cy="2517692"/>
          </a:xfrm>
          <a:prstGeom prst="rect">
            <a:avLst/>
          </a:prstGeom>
          <a:ln>
            <a:solidFill>
              <a:srgbClr val="0070C0"/>
            </a:solidFill>
          </a:ln>
        </p:spPr>
      </p:pic>
      <p:pic>
        <p:nvPicPr>
          <p:cNvPr id="16" name="Picture 15" descr="A puzzle pieces on a computer screen&#10;&#10;Description automatically generated">
            <a:extLst>
              <a:ext uri="{FF2B5EF4-FFF2-40B4-BE49-F238E27FC236}">
                <a16:creationId xmlns:a16="http://schemas.microsoft.com/office/drawing/2014/main" id="{8D547136-2EFC-7E21-FDDB-934673310227}"/>
              </a:ext>
            </a:extLst>
          </p:cNvPr>
          <p:cNvPicPr>
            <a:picLocks noChangeAspect="1"/>
          </p:cNvPicPr>
          <p:nvPr/>
        </p:nvPicPr>
        <p:blipFill>
          <a:blip r:embed="rId6"/>
          <a:stretch>
            <a:fillRect/>
          </a:stretch>
        </p:blipFill>
        <p:spPr>
          <a:xfrm>
            <a:off x="6426871" y="4248705"/>
            <a:ext cx="2221026" cy="2522490"/>
          </a:xfrm>
          <a:prstGeom prst="rect">
            <a:avLst/>
          </a:prstGeom>
          <a:ln>
            <a:solidFill>
              <a:srgbClr val="0070C0"/>
            </a:solidFill>
          </a:ln>
        </p:spPr>
      </p:pic>
      <p:pic>
        <p:nvPicPr>
          <p:cNvPr id="14" name="Picture 13" descr="A screenshot of a computer screen&#10;&#10;Description automatically generated">
            <a:extLst>
              <a:ext uri="{FF2B5EF4-FFF2-40B4-BE49-F238E27FC236}">
                <a16:creationId xmlns:a16="http://schemas.microsoft.com/office/drawing/2014/main" id="{46AEF0EC-F3CC-E009-AF8F-CE4E57AB4AD2}"/>
              </a:ext>
            </a:extLst>
          </p:cNvPr>
          <p:cNvPicPr>
            <a:picLocks noChangeAspect="1"/>
          </p:cNvPicPr>
          <p:nvPr/>
        </p:nvPicPr>
        <p:blipFill>
          <a:blip r:embed="rId7"/>
          <a:stretch>
            <a:fillRect/>
          </a:stretch>
        </p:blipFill>
        <p:spPr>
          <a:xfrm>
            <a:off x="9132774" y="4255392"/>
            <a:ext cx="2221026" cy="2522490"/>
          </a:xfrm>
          <a:prstGeom prst="rect">
            <a:avLst/>
          </a:prstGeom>
          <a:ln>
            <a:solidFill>
              <a:srgbClr val="0070C0"/>
            </a:solidFill>
          </a:ln>
        </p:spPr>
      </p:pic>
    </p:spTree>
    <p:extLst>
      <p:ext uri="{BB962C8B-B14F-4D97-AF65-F5344CB8AC3E}">
        <p14:creationId xmlns:p14="http://schemas.microsoft.com/office/powerpoint/2010/main" val="233818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AB536-C600-EBD7-10FE-D6413EFCF213}"/>
              </a:ext>
            </a:extLst>
          </p:cNvPr>
          <p:cNvSpPr>
            <a:spLocks noGrp="1"/>
          </p:cNvSpPr>
          <p:nvPr>
            <p:ph type="title"/>
          </p:nvPr>
        </p:nvSpPr>
        <p:spPr/>
        <p:txBody>
          <a:bodyPr>
            <a:noAutofit/>
          </a:bodyPr>
          <a:lstStyle/>
          <a:p>
            <a:r>
              <a:rPr lang="en-GB" dirty="0">
                <a:solidFill>
                  <a:srgbClr val="702082"/>
                </a:solidFill>
                <a:latin typeface="Arial"/>
                <a:cs typeface="Arial"/>
              </a:rPr>
              <a:t>Qualitative research with students</a:t>
            </a:r>
            <a:endParaRPr lang="en-US" dirty="0">
              <a:solidFill>
                <a:srgbClr val="702082"/>
              </a:solidFill>
            </a:endParaRPr>
          </a:p>
        </p:txBody>
      </p:sp>
      <p:sp>
        <p:nvSpPr>
          <p:cNvPr id="6" name="Tijdelijke aanduiding voor inhoud 3">
            <a:extLst>
              <a:ext uri="{FF2B5EF4-FFF2-40B4-BE49-F238E27FC236}">
                <a16:creationId xmlns:a16="http://schemas.microsoft.com/office/drawing/2014/main" id="{AD3C90FF-F710-2246-8723-4EF8CCFB2839}"/>
              </a:ext>
            </a:extLst>
          </p:cNvPr>
          <p:cNvSpPr txBox="1">
            <a:spLocks/>
          </p:cNvSpPr>
          <p:nvPr/>
        </p:nvSpPr>
        <p:spPr>
          <a:xfrm>
            <a:off x="838200" y="1174532"/>
            <a:ext cx="11183007" cy="5458044"/>
          </a:xfrm>
          <a:prstGeom prst="rect">
            <a:avLst/>
          </a:prstGeom>
        </p:spPr>
        <p:txBody>
          <a:bodyPr vert="horz" lIns="91374" tIns="45688" rIns="91374" bIns="45688" rtlCol="0" anchor="t">
            <a:normAutofit lnSpcReduction="10000"/>
          </a:bodyPr>
          <a:lstStyle>
            <a:lvl1pPr marL="456855" indent="-456855" algn="l" defTabSz="1218286" rtl="0" eaLnBrk="1" latinLnBrk="0" hangingPunct="1">
              <a:spcBef>
                <a:spcPct val="20000"/>
              </a:spcBef>
              <a:buFont typeface="Arial" pitchFamily="34" charset="0"/>
              <a:buChar char="•"/>
              <a:defRPr sz="4000" kern="1200">
                <a:solidFill>
                  <a:schemeClr val="tx1"/>
                </a:solidFill>
                <a:latin typeface="Arial" panose="020B0604020202020204" pitchFamily="34" charset="0"/>
                <a:ea typeface="+mn-ea"/>
                <a:cs typeface="Arial" panose="020B0604020202020204" pitchFamily="34" charset="0"/>
              </a:defRPr>
            </a:lvl1pPr>
            <a:lvl2pPr marL="989858" indent="-380716" algn="l" defTabSz="1218286" rtl="0" eaLnBrk="1" latinLnBrk="0" hangingPunct="1">
              <a:spcBef>
                <a:spcPct val="20000"/>
              </a:spcBef>
              <a:buFont typeface="Arial" pitchFamily="34" charset="0"/>
              <a:buChar char="–"/>
              <a:defRPr sz="3733" kern="1200">
                <a:solidFill>
                  <a:schemeClr val="tx1"/>
                </a:solidFill>
                <a:latin typeface="Arial" panose="020B0604020202020204" pitchFamily="34" charset="0"/>
                <a:ea typeface="+mn-ea"/>
                <a:cs typeface="Arial" panose="020B0604020202020204" pitchFamily="34" charset="0"/>
              </a:defRPr>
            </a:lvl2pPr>
            <a:lvl3pPr marL="1522855" indent="-304568" algn="l" defTabSz="1218286"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3pPr>
            <a:lvl4pPr marL="2131995" indent="-304568" algn="l" defTabSz="1218286" rtl="0" eaLnBrk="1" latinLnBrk="0" hangingPunct="1">
              <a:spcBef>
                <a:spcPct val="20000"/>
              </a:spcBef>
              <a:buFont typeface="Arial" pitchFamily="34" charset="0"/>
              <a:buChar char="–"/>
              <a:defRPr sz="2667" kern="1200">
                <a:solidFill>
                  <a:schemeClr val="tx1"/>
                </a:solidFill>
                <a:latin typeface="Arial" panose="020B0604020202020204" pitchFamily="34" charset="0"/>
                <a:ea typeface="+mn-ea"/>
                <a:cs typeface="Arial" panose="020B0604020202020204" pitchFamily="34" charset="0"/>
              </a:defRPr>
            </a:lvl4pPr>
            <a:lvl5pPr marL="2741141" indent="-304568" algn="l" defTabSz="1218286" rtl="0" eaLnBrk="1" latinLnBrk="0" hangingPunct="1">
              <a:spcBef>
                <a:spcPct val="20000"/>
              </a:spcBef>
              <a:buFont typeface="Arial" pitchFamily="34" charset="0"/>
              <a:buChar char="»"/>
              <a:defRPr sz="2667" kern="1200">
                <a:solidFill>
                  <a:schemeClr val="tx1"/>
                </a:solidFill>
                <a:latin typeface="Arial" panose="020B0604020202020204" pitchFamily="34" charset="0"/>
                <a:ea typeface="+mn-ea"/>
                <a:cs typeface="Arial" panose="020B0604020202020204" pitchFamily="34" charset="0"/>
              </a:defRPr>
            </a:lvl5pPr>
            <a:lvl6pPr marL="3350279"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9422"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8564"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7705"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2200" dirty="0">
                <a:solidFill>
                  <a:srgbClr val="7030A0"/>
                </a:solidFill>
                <a:latin typeface="Arial"/>
                <a:cs typeface="Arial"/>
              </a:rPr>
              <a:t>AIM: To explore how UK Data Service online training events are supporting the development of quantitative data skills in SHAPE students. </a:t>
            </a:r>
          </a:p>
          <a:p>
            <a:pPr marL="0" indent="0">
              <a:buNone/>
            </a:pPr>
            <a:endParaRPr lang="en-US" sz="2200" dirty="0">
              <a:solidFill>
                <a:srgbClr val="7030A0"/>
              </a:solidFill>
              <a:latin typeface="Arial"/>
              <a:cs typeface="Arial"/>
            </a:endParaRPr>
          </a:p>
          <a:p>
            <a:pPr marL="285750" indent="-285750">
              <a:lnSpc>
                <a:spcPct val="90000"/>
              </a:lnSpc>
              <a:spcBef>
                <a:spcPts val="1000"/>
              </a:spcBef>
              <a:buFont typeface="Arial"/>
              <a:buChar char="•"/>
            </a:pPr>
            <a:r>
              <a:rPr lang="en-US" sz="2200" dirty="0">
                <a:solidFill>
                  <a:srgbClr val="7030A0"/>
                </a:solidFill>
                <a:latin typeface="Arial"/>
                <a:cs typeface="Arial"/>
              </a:rPr>
              <a:t>Conducted by Dr Vanessa Higgins &amp; Professor Jackie Carter</a:t>
            </a:r>
          </a:p>
          <a:p>
            <a:pPr marL="285750" indent="-285750">
              <a:lnSpc>
                <a:spcPct val="90000"/>
              </a:lnSpc>
              <a:spcBef>
                <a:spcPts val="1000"/>
              </a:spcBef>
              <a:buFont typeface="Arial"/>
              <a:buChar char="•"/>
            </a:pPr>
            <a:r>
              <a:rPr lang="en-GB" sz="2200" dirty="0">
                <a:solidFill>
                  <a:srgbClr val="7030A0"/>
                </a:solidFill>
              </a:rPr>
              <a:t>Semi-structured online interviews (July-August 2022) with ten students, range of SHAPE disciplines, who attended UKDS online training events. Largely postgraduates.</a:t>
            </a:r>
          </a:p>
          <a:p>
            <a:pPr marL="285750" indent="-285750">
              <a:lnSpc>
                <a:spcPct val="90000"/>
              </a:lnSpc>
              <a:spcBef>
                <a:spcPts val="1000"/>
              </a:spcBef>
              <a:buFont typeface="Arial"/>
              <a:buChar char="•"/>
            </a:pPr>
            <a:r>
              <a:rPr lang="en-GB" sz="2200" dirty="0">
                <a:solidFill>
                  <a:srgbClr val="7030A0"/>
                </a:solidFill>
                <a:latin typeface="Arial" panose="020B0604020202020204" pitchFamily="34" charset="0"/>
                <a:cs typeface="Arial" panose="020B0604020202020204" pitchFamily="34" charset="0"/>
              </a:rPr>
              <a:t>Interview topics: </a:t>
            </a:r>
          </a:p>
          <a:p>
            <a:pPr marL="818515" lvl="1" indent="-285750">
              <a:lnSpc>
                <a:spcPct val="90000"/>
              </a:lnSpc>
              <a:spcBef>
                <a:spcPts val="1000"/>
              </a:spcBef>
              <a:buFont typeface="Arial,Sans-Serif"/>
              <a:buChar char="•"/>
            </a:pPr>
            <a:r>
              <a:rPr lang="en-GB" sz="2200" dirty="0">
                <a:solidFill>
                  <a:srgbClr val="7030A0"/>
                </a:solidFill>
                <a:latin typeface="Arial" panose="020B0604020202020204" pitchFamily="34" charset="0"/>
                <a:cs typeface="Arial" panose="020B0604020202020204" pitchFamily="34" charset="0"/>
              </a:rPr>
              <a:t>Details of current and past studies</a:t>
            </a:r>
            <a:endParaRPr lang="en-US" sz="2200" dirty="0">
              <a:solidFill>
                <a:srgbClr val="7030A0"/>
              </a:solidFill>
              <a:latin typeface="Arial" panose="020B0604020202020204" pitchFamily="34" charset="0"/>
              <a:cs typeface="Arial" panose="020B0604020202020204" pitchFamily="34" charset="0"/>
            </a:endParaRPr>
          </a:p>
          <a:p>
            <a:pPr marL="818515" lvl="1" indent="-285750">
              <a:lnSpc>
                <a:spcPct val="90000"/>
              </a:lnSpc>
              <a:spcBef>
                <a:spcPts val="1000"/>
              </a:spcBef>
              <a:buFont typeface="Arial"/>
              <a:buChar char="•"/>
            </a:pPr>
            <a:r>
              <a:rPr lang="en-GB" sz="2200" dirty="0">
                <a:solidFill>
                  <a:srgbClr val="7030A0"/>
                </a:solidFill>
                <a:latin typeface="Arial" panose="020B0604020202020204" pitchFamily="34" charset="0"/>
                <a:cs typeface="Arial" panose="020B0604020202020204" pitchFamily="34" charset="0"/>
              </a:rPr>
              <a:t>Why attended event? </a:t>
            </a:r>
            <a:endParaRPr lang="en-US" sz="2200" dirty="0">
              <a:solidFill>
                <a:srgbClr val="7030A0"/>
              </a:solidFill>
              <a:latin typeface="Arial" panose="020B0604020202020204" pitchFamily="34" charset="0"/>
              <a:cs typeface="Arial" panose="020B0604020202020204" pitchFamily="34" charset="0"/>
            </a:endParaRPr>
          </a:p>
          <a:p>
            <a:pPr marL="818515" lvl="1" indent="-285750">
              <a:lnSpc>
                <a:spcPct val="90000"/>
              </a:lnSpc>
              <a:spcBef>
                <a:spcPts val="1000"/>
              </a:spcBef>
              <a:buFont typeface="Arial"/>
              <a:buChar char="•"/>
            </a:pPr>
            <a:r>
              <a:rPr lang="en-GB" sz="2200" dirty="0">
                <a:solidFill>
                  <a:srgbClr val="7030A0"/>
                </a:solidFill>
                <a:latin typeface="Arial" panose="020B0604020202020204" pitchFamily="34" charset="0"/>
                <a:cs typeface="Arial" panose="020B0604020202020204" pitchFamily="34" charset="0"/>
              </a:rPr>
              <a:t>Learnt any new data skills from the event, and if so what?</a:t>
            </a:r>
          </a:p>
          <a:p>
            <a:pPr marL="818515" lvl="1" indent="-285750">
              <a:lnSpc>
                <a:spcPct val="90000"/>
              </a:lnSpc>
              <a:spcBef>
                <a:spcPts val="1000"/>
              </a:spcBef>
              <a:buFont typeface="Arial"/>
              <a:buChar char="•"/>
            </a:pPr>
            <a:r>
              <a:rPr lang="en-GB" sz="2200" dirty="0">
                <a:solidFill>
                  <a:srgbClr val="7030A0"/>
                </a:solidFill>
                <a:latin typeface="Arial" panose="020B0604020202020204" pitchFamily="34" charset="0"/>
                <a:cs typeface="Arial" panose="020B0604020202020204" pitchFamily="34" charset="0"/>
              </a:rPr>
              <a:t>Using those new skills in their current study/research? </a:t>
            </a:r>
          </a:p>
          <a:p>
            <a:pPr marL="818515" lvl="1" indent="-285750">
              <a:lnSpc>
                <a:spcPct val="90000"/>
              </a:lnSpc>
              <a:spcBef>
                <a:spcPts val="1000"/>
              </a:spcBef>
              <a:buFont typeface="Arial"/>
              <a:buChar char="•"/>
            </a:pPr>
            <a:r>
              <a:rPr lang="en-GB" sz="2200" dirty="0">
                <a:solidFill>
                  <a:srgbClr val="7030A0"/>
                </a:solidFill>
                <a:latin typeface="Arial" panose="020B0604020202020204" pitchFamily="34" charset="0"/>
                <a:cs typeface="Arial" panose="020B0604020202020204" pitchFamily="34" charset="0"/>
              </a:rPr>
              <a:t>Has training event had influenced their future plans? </a:t>
            </a:r>
          </a:p>
          <a:p>
            <a:pPr marL="285750" indent="-285750">
              <a:lnSpc>
                <a:spcPct val="90000"/>
              </a:lnSpc>
              <a:spcBef>
                <a:spcPts val="1000"/>
              </a:spcBef>
              <a:buFont typeface="Arial"/>
              <a:buChar char="•"/>
            </a:pPr>
            <a:r>
              <a:rPr lang="en-GB" sz="2200" dirty="0">
                <a:solidFill>
                  <a:srgbClr val="7030A0"/>
                </a:solidFill>
                <a:latin typeface="Arial"/>
                <a:cs typeface="Arial"/>
              </a:rPr>
              <a:t>Reflective thematic analysis (NVivo) using Braun &amp; Clarke’s six-phase approach (2021)</a:t>
            </a:r>
            <a:endParaRPr lang="en-US" sz="2200" dirty="0">
              <a:solidFill>
                <a:srgbClr val="7030A0"/>
              </a:solidFill>
              <a:latin typeface="Arial"/>
              <a:cs typeface="Arial"/>
            </a:endParaRPr>
          </a:p>
          <a:p>
            <a:pPr marL="285750" indent="-285750">
              <a:lnSpc>
                <a:spcPct val="90000"/>
              </a:lnSpc>
              <a:spcBef>
                <a:spcPts val="1000"/>
              </a:spcBef>
              <a:buFont typeface="Arial"/>
              <a:buChar char="•"/>
            </a:pPr>
            <a:endParaRPr lang="en-GB" sz="2900" dirty="0"/>
          </a:p>
          <a:p>
            <a:pPr marL="0" indent="0">
              <a:buNone/>
            </a:pPr>
            <a:endParaRPr lang="en-US" sz="3000" dirty="0">
              <a:solidFill>
                <a:schemeClr val="tx2"/>
              </a:solidFill>
              <a:latin typeface="Arial"/>
              <a:cs typeface="Arial"/>
            </a:endParaRPr>
          </a:p>
          <a:p>
            <a:pPr marL="0" indent="0">
              <a:buNone/>
            </a:pPr>
            <a:endParaRPr lang="en-US" sz="3200" dirty="0">
              <a:solidFill>
                <a:srgbClr val="000000"/>
              </a:solidFill>
              <a:latin typeface="Arial"/>
              <a:ea typeface="Calibri"/>
              <a:cs typeface="Calibri"/>
            </a:endParaRPr>
          </a:p>
          <a:p>
            <a:pPr marL="456565" indent="-456565"/>
            <a:endParaRPr lang="en-US" sz="3200" b="1" dirty="0"/>
          </a:p>
          <a:p>
            <a:pPr marL="0" indent="0">
              <a:buNone/>
            </a:pPr>
            <a:endParaRPr lang="en-US" sz="1800" dirty="0">
              <a:hlinkClick r:id="rId3"/>
            </a:endParaRPr>
          </a:p>
          <a:p>
            <a:pPr marL="0" indent="0">
              <a:buNone/>
            </a:pPr>
            <a:endParaRPr lang="en-US" sz="3200" b="1" dirty="0">
              <a:latin typeface="Arial"/>
              <a:cs typeface="Arial"/>
            </a:endParaRPr>
          </a:p>
          <a:p>
            <a:pPr marL="0" indent="0">
              <a:buNone/>
            </a:pPr>
            <a:endParaRPr lang="nl-NL" sz="3000" dirty="0">
              <a:latin typeface="Arial"/>
              <a:cs typeface="Arial"/>
            </a:endParaRPr>
          </a:p>
          <a:p>
            <a:pPr marL="647700" indent="-285750">
              <a:buFont typeface="Arial" pitchFamily="34" charset="0"/>
              <a:buChar char="•"/>
            </a:pPr>
            <a:endParaRPr lang="nl-NL" sz="3300" dirty="0"/>
          </a:p>
        </p:txBody>
      </p:sp>
    </p:spTree>
    <p:extLst>
      <p:ext uri="{BB962C8B-B14F-4D97-AF65-F5344CB8AC3E}">
        <p14:creationId xmlns:p14="http://schemas.microsoft.com/office/powerpoint/2010/main" val="1810143438"/>
      </p:ext>
    </p:extLst>
  </p:cSld>
  <p:clrMapOvr>
    <a:masterClrMapping/>
  </p:clrMapOvr>
</p:sld>
</file>

<file path=ppt/theme/theme1.xml><?xml version="1.0" encoding="utf-8"?>
<a:theme xmlns:a="http://schemas.openxmlformats.org/drawingml/2006/main" name="1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ASSIST2022VanessaHiggins - Accessible" id="{EB5DDC8E-AC68-4F50-884D-F5532E2E301B}" vid="{53E8885D-65FE-4E4B-8ED4-8C51B257FE3E}"/>
    </a:ext>
  </a:extLst>
</a:theme>
</file>

<file path=ppt/theme/theme2.xml><?xml version="1.0" encoding="utf-8"?>
<a:theme xmlns:a="http://schemas.openxmlformats.org/drawingml/2006/main" name="2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ining Group meeting slides VH" id="{DD35AC47-24C7-44E5-9E8D-E5184B26B376}" vid="{C9616700-D74F-43A4-B1E8-E34CCE5479DE}"/>
    </a:ext>
  </a:extLst>
</a:theme>
</file>

<file path=ppt/theme/theme3.xml><?xml version="1.0" encoding="utf-8"?>
<a:theme xmlns:a="http://schemas.openxmlformats.org/drawingml/2006/main" name="3_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SharedWithUsers xmlns="1d2e6339-9963-4444-b0f2-be5dad007de0">
      <UserInfo>
        <DisplayName>Debora Price</DisplayName>
        <AccountId>28</AccountId>
        <AccountType/>
      </UserInfo>
      <UserInfo>
        <DisplayName>Jennifer Buckley</DisplayName>
        <AccountId>19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B8F187-75E2-40C1-8132-2FF6B6C91FAE}">
  <ds:schemaRefs>
    <ds:schemaRef ds:uri="1d2e6339-9963-4444-b0f2-be5dad007de0"/>
    <ds:schemaRef ds:uri="28b91107-4a81-451c-84f7-f52706813e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EFB3468-5F6E-4FE6-81DA-62D39E32FFAC}">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8FC25A-5457-4675-A274-26C216A4E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713</TotalTime>
  <Words>4489</Words>
  <Application>Microsoft Office PowerPoint</Application>
  <PresentationFormat>Widescreen</PresentationFormat>
  <Paragraphs>350</Paragraphs>
  <Slides>14</Slides>
  <Notes>14</Notes>
  <HiddenSlides>2</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1_Office Theme</vt:lpstr>
      <vt:lpstr>2_Office Theme</vt:lpstr>
      <vt:lpstr>3_Office Theme</vt:lpstr>
      <vt:lpstr>Developing foundational quantitative data skills: the UK Data Service training programme  </vt:lpstr>
      <vt:lpstr>Overview</vt:lpstr>
      <vt:lpstr>UK Data Service</vt:lpstr>
      <vt:lpstr>UK Data Service: training topics</vt:lpstr>
      <vt:lpstr>PowerPoint Presentation</vt:lpstr>
      <vt:lpstr>Asynchronous training: Learning Hub and YouTube </vt:lpstr>
      <vt:lpstr>Projects/resources for HE Teaching</vt:lpstr>
      <vt:lpstr>Doctoral Training Partnership (DTP) project </vt:lpstr>
      <vt:lpstr>Qualitative research with students</vt:lpstr>
      <vt:lpstr>Results – five themes</vt:lpstr>
      <vt:lpstr>Data Skills Framework publication</vt:lpstr>
      <vt:lpstr>PowerPoint Presentation</vt:lpstr>
      <vt:lpstr>Events feedback 2022-2023</vt:lpstr>
      <vt:lpstr>Collaborations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 Price</dc:creator>
  <cp:lastModifiedBy>Vanessa Higgins</cp:lastModifiedBy>
  <cp:revision>334</cp:revision>
  <dcterms:created xsi:type="dcterms:W3CDTF">2023-06-07T08:53:01Z</dcterms:created>
  <dcterms:modified xsi:type="dcterms:W3CDTF">2024-06-12T14:38:32Z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